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5143500" type="screen16x9"/>
  <p:notesSz cx="6858000" cy="9144000"/>
  <p:embeddedFontLst>
    <p:embeddedFont>
      <p:font typeface="Nunito" charset="-18"/>
      <p:regular r:id="rId34"/>
      <p:bold r:id="rId35"/>
      <p:italic r:id="rId36"/>
      <p:boldItalic r:id="rId37"/>
    </p:embeddedFont>
    <p:embeddedFont>
      <p:font typeface="Calibri"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11" d="100"/>
          <a:sy n="111" d="100"/>
        </p:scale>
        <p:origin x="-634" y="-8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80b2375916_0_1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80b2375916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80b2375916_0_1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80b2375916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80b2375916_0_2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80b2375916_0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80b2375916_0_2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80b2375916_0_2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80b2375916_0_2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80b2375916_0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80b2375916_0_1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80b2375916_0_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80b2375916_0_1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80b2375916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80b2375916_0_2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80b2375916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80b2375916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80b2375916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80b2375916_0_1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80b2375916_0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80b2375916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80b2375916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80b2375916_0_1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80b2375916_0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80b2375916_0_2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80b2375916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80b2375916_0_2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80b2375916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80b3cff2fc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80b3cff2fc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80b3cff2fc_0_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80b3cff2fc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80b3cff2fc_0_1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80b3cff2fc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80b3cff2fc_0_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80b3cff2fc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80b3cff2fc_0_1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80b3cff2fc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80b3cff2fc_0_1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80b3cff2fc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80b3cff2fc_0_1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0" name="Google Shape;390;g80b3cff2fc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80b2375916_0_1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80b2375916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80b3cff2fc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80b3cff2fc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80b3cff2fc_0_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80b3cff2fc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80b2375916_0_1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80b2375916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80b2375916_0_1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80b2375916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80b2375916_0_1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80b2375916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80b2375916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80b2375916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80b2375916_0_1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80b2375916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80b2375916_0_1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80b2375916_0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6"/>
        </a:solidFill>
        <a:effectLst/>
      </p:bgPr>
    </p:bg>
    <p:spTree>
      <p:nvGrpSpPr>
        <p:cNvPr id="1" name="Shape 9"/>
        <p:cNvGrpSpPr/>
        <p:nvPr/>
      </p:nvGrpSpPr>
      <p:grpSpPr>
        <a:xfrm>
          <a:off x="0" y="0"/>
          <a:ext cx="0" cy="0"/>
          <a:chOff x="0" y="0"/>
          <a:chExt cx="0" cy="0"/>
        </a:xfrm>
      </p:grpSpPr>
      <p:sp>
        <p:nvSpPr>
          <p:cNvPr id="10" name="Google Shape;10;p2"/>
          <p:cNvSpPr/>
          <p:nvPr/>
        </p:nvSpPr>
        <p:spPr>
          <a:xfrm>
            <a:off x="31" y="2824500"/>
            <a:ext cx="7370400" cy="23190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3582600" y="1550700"/>
            <a:ext cx="5561400" cy="35928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10800000">
            <a:off x="5058905" y="0"/>
            <a:ext cx="4085100" cy="20526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20327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 name="Google Shape;14;p2"/>
          <p:cNvGrpSpPr/>
          <p:nvPr/>
        </p:nvGrpSpPr>
        <p:grpSpPr>
          <a:xfrm>
            <a:off x="255200" y="592"/>
            <a:ext cx="2250363" cy="1044300"/>
            <a:chOff x="255200" y="592"/>
            <a:chExt cx="2250363" cy="1044300"/>
          </a:xfrm>
        </p:grpSpPr>
        <p:sp>
          <p:nvSpPr>
            <p:cNvPr id="15" name="Google Shape;15;p2"/>
            <p:cNvSpPr/>
            <p:nvPr/>
          </p:nvSpPr>
          <p:spPr>
            <a:xfrm>
              <a:off x="764063"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509632"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55200"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 name="Google Shape;18;p2"/>
          <p:cNvGrpSpPr/>
          <p:nvPr/>
        </p:nvGrpSpPr>
        <p:grpSpPr>
          <a:xfrm>
            <a:off x="905395" y="592"/>
            <a:ext cx="2250363" cy="1044300"/>
            <a:chOff x="905395" y="592"/>
            <a:chExt cx="2250363" cy="1044300"/>
          </a:xfrm>
        </p:grpSpPr>
        <p:sp>
          <p:nvSpPr>
            <p:cNvPr id="19" name="Google Shape;19;p2"/>
            <p:cNvSpPr/>
            <p:nvPr/>
          </p:nvSpPr>
          <p:spPr>
            <a:xfrm>
              <a:off x="1414258"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1159826"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905395"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oogle Shape;22;p2"/>
          <p:cNvGrpSpPr/>
          <p:nvPr/>
        </p:nvGrpSpPr>
        <p:grpSpPr>
          <a:xfrm>
            <a:off x="7057468" y="5088"/>
            <a:ext cx="1851282" cy="752108"/>
            <a:chOff x="6917201" y="0"/>
            <a:chExt cx="2227777" cy="863400"/>
          </a:xfrm>
        </p:grpSpPr>
        <p:sp>
          <p:nvSpPr>
            <p:cNvPr id="23" name="Google Shape;23;p2"/>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6;p2"/>
          <p:cNvGrpSpPr/>
          <p:nvPr/>
        </p:nvGrpSpPr>
        <p:grpSpPr>
          <a:xfrm>
            <a:off x="6553032" y="4217852"/>
            <a:ext cx="2389068" cy="925737"/>
            <a:chOff x="6917201" y="0"/>
            <a:chExt cx="2227777" cy="863400"/>
          </a:xfrm>
        </p:grpSpPr>
        <p:sp>
          <p:nvSpPr>
            <p:cNvPr id="27" name="Google Shape;27;p2"/>
            <p:cNvSpPr/>
            <p:nvPr/>
          </p:nvSpPr>
          <p:spPr>
            <a:xfrm>
              <a:off x="7641677"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7279439"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6917201"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30;p2"/>
          <p:cNvGrpSpPr/>
          <p:nvPr/>
        </p:nvGrpSpPr>
        <p:grpSpPr>
          <a:xfrm>
            <a:off x="199149" y="4055652"/>
            <a:ext cx="2795414" cy="1083308"/>
            <a:chOff x="6917201" y="0"/>
            <a:chExt cx="2227777" cy="863400"/>
          </a:xfrm>
        </p:grpSpPr>
        <p:sp>
          <p:nvSpPr>
            <p:cNvPr id="31" name="Google Shape;31;p2"/>
            <p:cNvSpPr/>
            <p:nvPr/>
          </p:nvSpPr>
          <p:spPr>
            <a:xfrm>
              <a:off x="7641677"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279439"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6917201"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 name="Google Shape;34;p2"/>
          <p:cNvSpPr txBox="1">
            <a:spLocks noGrp="1"/>
          </p:cNvSpPr>
          <p:nvPr>
            <p:ph type="ctrTitle"/>
          </p:nvPr>
        </p:nvSpPr>
        <p:spPr>
          <a:xfrm>
            <a:off x="1858703" y="1822833"/>
            <a:ext cx="5361300" cy="1448100"/>
          </a:xfrm>
          <a:prstGeom prst="rect">
            <a:avLst/>
          </a:prstGeom>
        </p:spPr>
        <p:txBody>
          <a:bodyPr spcFirstLastPara="1" wrap="square" lIns="91425" tIns="91425" rIns="91425" bIns="91425" anchor="ctr" anchorCtr="0">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35" name="Google Shape;35;p2"/>
          <p:cNvSpPr txBox="1">
            <a:spLocks noGrp="1"/>
          </p:cNvSpPr>
          <p:nvPr>
            <p:ph type="subTitle" idx="1"/>
          </p:nvPr>
        </p:nvSpPr>
        <p:spPr>
          <a:xfrm>
            <a:off x="1858700" y="3413158"/>
            <a:ext cx="5361300" cy="52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1600"/>
              <a:buNone/>
              <a:defRPr sz="1600">
                <a:solidFill>
                  <a:schemeClr val="lt1"/>
                </a:solidFill>
              </a:defRPr>
            </a:lvl2pPr>
            <a:lvl3pPr lvl="2" algn="ctr">
              <a:lnSpc>
                <a:spcPct val="100000"/>
              </a:lnSpc>
              <a:spcBef>
                <a:spcPts val="0"/>
              </a:spcBef>
              <a:spcAft>
                <a:spcPts val="0"/>
              </a:spcAft>
              <a:buClr>
                <a:schemeClr val="lt1"/>
              </a:buClr>
              <a:buSzPts val="1600"/>
              <a:buNone/>
              <a:defRPr sz="1600">
                <a:solidFill>
                  <a:schemeClr val="lt1"/>
                </a:solidFill>
              </a:defRPr>
            </a:lvl3pPr>
            <a:lvl4pPr lvl="3" algn="ctr">
              <a:lnSpc>
                <a:spcPct val="100000"/>
              </a:lnSpc>
              <a:spcBef>
                <a:spcPts val="0"/>
              </a:spcBef>
              <a:spcAft>
                <a:spcPts val="0"/>
              </a:spcAft>
              <a:buClr>
                <a:schemeClr val="lt1"/>
              </a:buClr>
              <a:buSzPts val="1600"/>
              <a:buNone/>
              <a:defRPr sz="1600">
                <a:solidFill>
                  <a:schemeClr val="lt1"/>
                </a:solidFill>
              </a:defRPr>
            </a:lvl4pPr>
            <a:lvl5pPr lvl="4" algn="ctr">
              <a:lnSpc>
                <a:spcPct val="100000"/>
              </a:lnSpc>
              <a:spcBef>
                <a:spcPts val="0"/>
              </a:spcBef>
              <a:spcAft>
                <a:spcPts val="0"/>
              </a:spcAft>
              <a:buClr>
                <a:schemeClr val="lt1"/>
              </a:buClr>
              <a:buSzPts val="1600"/>
              <a:buNone/>
              <a:defRPr sz="1600">
                <a:solidFill>
                  <a:schemeClr val="lt1"/>
                </a:solidFill>
              </a:defRPr>
            </a:lvl5pPr>
            <a:lvl6pPr lvl="5" algn="ctr">
              <a:lnSpc>
                <a:spcPct val="100000"/>
              </a:lnSpc>
              <a:spcBef>
                <a:spcPts val="0"/>
              </a:spcBef>
              <a:spcAft>
                <a:spcPts val="0"/>
              </a:spcAft>
              <a:buClr>
                <a:schemeClr val="lt1"/>
              </a:buClr>
              <a:buSzPts val="1600"/>
              <a:buNone/>
              <a:defRPr sz="1600">
                <a:solidFill>
                  <a:schemeClr val="lt1"/>
                </a:solidFill>
              </a:defRPr>
            </a:lvl6pPr>
            <a:lvl7pPr lvl="6" algn="ctr">
              <a:lnSpc>
                <a:spcPct val="100000"/>
              </a:lnSpc>
              <a:spcBef>
                <a:spcPts val="0"/>
              </a:spcBef>
              <a:spcAft>
                <a:spcPts val="0"/>
              </a:spcAft>
              <a:buClr>
                <a:schemeClr val="lt1"/>
              </a:buClr>
              <a:buSzPts val="1600"/>
              <a:buNone/>
              <a:defRPr sz="1600">
                <a:solidFill>
                  <a:schemeClr val="lt1"/>
                </a:solidFill>
              </a:defRPr>
            </a:lvl7pPr>
            <a:lvl8pPr lvl="7" algn="ctr">
              <a:lnSpc>
                <a:spcPct val="100000"/>
              </a:lnSpc>
              <a:spcBef>
                <a:spcPts val="0"/>
              </a:spcBef>
              <a:spcAft>
                <a:spcPts val="0"/>
              </a:spcAft>
              <a:buClr>
                <a:schemeClr val="lt1"/>
              </a:buClr>
              <a:buSzPts val="1600"/>
              <a:buNone/>
              <a:defRPr sz="1600">
                <a:solidFill>
                  <a:schemeClr val="lt1"/>
                </a:solidFill>
              </a:defRPr>
            </a:lvl8pPr>
            <a:lvl9pPr lvl="8" algn="ct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36" name="Google Shape;36;p2"/>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3"/>
        </a:solidFill>
        <a:effectLst/>
      </p:bgPr>
    </p:bg>
    <p:spTree>
      <p:nvGrpSpPr>
        <p:cNvPr id="1" name="Shape 109"/>
        <p:cNvGrpSpPr/>
        <p:nvPr/>
      </p:nvGrpSpPr>
      <p:grpSpPr>
        <a:xfrm>
          <a:off x="0" y="0"/>
          <a:ext cx="0" cy="0"/>
          <a:chOff x="0" y="0"/>
          <a:chExt cx="0" cy="0"/>
        </a:xfrm>
      </p:grpSpPr>
      <p:sp>
        <p:nvSpPr>
          <p:cNvPr id="110" name="Google Shape;110;p11"/>
          <p:cNvSpPr/>
          <p:nvPr/>
        </p:nvSpPr>
        <p:spPr>
          <a:xfrm flipH="1">
            <a:off x="5569200" y="2834075"/>
            <a:ext cx="3574800" cy="2309400"/>
          </a:xfrm>
          <a:prstGeom prst="rtTriangl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11;p11"/>
          <p:cNvGrpSpPr/>
          <p:nvPr/>
        </p:nvGrpSpPr>
        <p:grpSpPr>
          <a:xfrm>
            <a:off x="5959222" y="4119576"/>
            <a:ext cx="2520952" cy="1024165"/>
            <a:chOff x="6917201" y="0"/>
            <a:chExt cx="2227777" cy="863400"/>
          </a:xfrm>
        </p:grpSpPr>
        <p:sp>
          <p:nvSpPr>
            <p:cNvPr id="112" name="Google Shape;112;p11"/>
            <p:cNvSpPr/>
            <p:nvPr/>
          </p:nvSpPr>
          <p:spPr>
            <a:xfrm>
              <a:off x="7641677"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1"/>
            <p:cNvSpPr/>
            <p:nvPr/>
          </p:nvSpPr>
          <p:spPr>
            <a:xfrm>
              <a:off x="7279439"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1"/>
            <p:cNvSpPr/>
            <p:nvPr/>
          </p:nvSpPr>
          <p:spPr>
            <a:xfrm>
              <a:off x="6917201"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 name="Google Shape;115;p11"/>
          <p:cNvGrpSpPr/>
          <p:nvPr/>
        </p:nvGrpSpPr>
        <p:grpSpPr>
          <a:xfrm>
            <a:off x="199149" y="2"/>
            <a:ext cx="2795414" cy="1083308"/>
            <a:chOff x="6917201" y="0"/>
            <a:chExt cx="2227777" cy="863400"/>
          </a:xfrm>
        </p:grpSpPr>
        <p:sp>
          <p:nvSpPr>
            <p:cNvPr id="116" name="Google Shape;116;p11"/>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1"/>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1"/>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9" name="Google Shape;119;p11"/>
          <p:cNvSpPr txBox="1">
            <a:spLocks noGrp="1"/>
          </p:cNvSpPr>
          <p:nvPr>
            <p:ph type="title" hasCustomPrompt="1"/>
          </p:nvPr>
        </p:nvSpPr>
        <p:spPr>
          <a:xfrm>
            <a:off x="1385850" y="1383850"/>
            <a:ext cx="6372300" cy="13797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dk2"/>
              </a:buClr>
              <a:buSzPts val="8600"/>
              <a:buNone/>
              <a:defRPr sz="8600">
                <a:solidFill>
                  <a:schemeClr val="dk2"/>
                </a:solidFill>
              </a:defRPr>
            </a:lvl1pPr>
            <a:lvl2pPr lvl="1" algn="ctr">
              <a:spcBef>
                <a:spcPts val="0"/>
              </a:spcBef>
              <a:spcAft>
                <a:spcPts val="0"/>
              </a:spcAft>
              <a:buClr>
                <a:schemeClr val="dk2"/>
              </a:buClr>
              <a:buSzPts val="8600"/>
              <a:buNone/>
              <a:defRPr sz="8600">
                <a:solidFill>
                  <a:schemeClr val="dk2"/>
                </a:solidFill>
              </a:defRPr>
            </a:lvl2pPr>
            <a:lvl3pPr lvl="2" algn="ctr">
              <a:spcBef>
                <a:spcPts val="0"/>
              </a:spcBef>
              <a:spcAft>
                <a:spcPts val="0"/>
              </a:spcAft>
              <a:buClr>
                <a:schemeClr val="dk2"/>
              </a:buClr>
              <a:buSzPts val="8600"/>
              <a:buNone/>
              <a:defRPr sz="8600">
                <a:solidFill>
                  <a:schemeClr val="dk2"/>
                </a:solidFill>
              </a:defRPr>
            </a:lvl3pPr>
            <a:lvl4pPr lvl="3" algn="ctr">
              <a:spcBef>
                <a:spcPts val="0"/>
              </a:spcBef>
              <a:spcAft>
                <a:spcPts val="0"/>
              </a:spcAft>
              <a:buClr>
                <a:schemeClr val="dk2"/>
              </a:buClr>
              <a:buSzPts val="8600"/>
              <a:buNone/>
              <a:defRPr sz="8600">
                <a:solidFill>
                  <a:schemeClr val="dk2"/>
                </a:solidFill>
              </a:defRPr>
            </a:lvl4pPr>
            <a:lvl5pPr lvl="4" algn="ctr">
              <a:spcBef>
                <a:spcPts val="0"/>
              </a:spcBef>
              <a:spcAft>
                <a:spcPts val="0"/>
              </a:spcAft>
              <a:buClr>
                <a:schemeClr val="dk2"/>
              </a:buClr>
              <a:buSzPts val="8600"/>
              <a:buNone/>
              <a:defRPr sz="8600">
                <a:solidFill>
                  <a:schemeClr val="dk2"/>
                </a:solidFill>
              </a:defRPr>
            </a:lvl5pPr>
            <a:lvl6pPr lvl="5" algn="ctr">
              <a:spcBef>
                <a:spcPts val="0"/>
              </a:spcBef>
              <a:spcAft>
                <a:spcPts val="0"/>
              </a:spcAft>
              <a:buClr>
                <a:schemeClr val="dk2"/>
              </a:buClr>
              <a:buSzPts val="8600"/>
              <a:buNone/>
              <a:defRPr sz="8600">
                <a:solidFill>
                  <a:schemeClr val="dk2"/>
                </a:solidFill>
              </a:defRPr>
            </a:lvl6pPr>
            <a:lvl7pPr lvl="6" algn="ctr">
              <a:spcBef>
                <a:spcPts val="0"/>
              </a:spcBef>
              <a:spcAft>
                <a:spcPts val="0"/>
              </a:spcAft>
              <a:buClr>
                <a:schemeClr val="dk2"/>
              </a:buClr>
              <a:buSzPts val="8600"/>
              <a:buNone/>
              <a:defRPr sz="8600">
                <a:solidFill>
                  <a:schemeClr val="dk2"/>
                </a:solidFill>
              </a:defRPr>
            </a:lvl7pPr>
            <a:lvl8pPr lvl="7" algn="ctr">
              <a:spcBef>
                <a:spcPts val="0"/>
              </a:spcBef>
              <a:spcAft>
                <a:spcPts val="0"/>
              </a:spcAft>
              <a:buClr>
                <a:schemeClr val="dk2"/>
              </a:buClr>
              <a:buSzPts val="8600"/>
              <a:buNone/>
              <a:defRPr sz="8600">
                <a:solidFill>
                  <a:schemeClr val="dk2"/>
                </a:solidFill>
              </a:defRPr>
            </a:lvl8pPr>
            <a:lvl9pPr lvl="8" algn="ctr">
              <a:spcBef>
                <a:spcPts val="0"/>
              </a:spcBef>
              <a:spcAft>
                <a:spcPts val="0"/>
              </a:spcAft>
              <a:buClr>
                <a:schemeClr val="dk2"/>
              </a:buClr>
              <a:buSzPts val="8600"/>
              <a:buNone/>
              <a:defRPr sz="8600">
                <a:solidFill>
                  <a:schemeClr val="dk2"/>
                </a:solidFill>
              </a:defRPr>
            </a:lvl9pPr>
          </a:lstStyle>
          <a:p>
            <a:r>
              <a:t>xx%</a:t>
            </a:r>
          </a:p>
        </p:txBody>
      </p:sp>
      <p:sp>
        <p:nvSpPr>
          <p:cNvPr id="120" name="Google Shape;120;p11"/>
          <p:cNvSpPr txBox="1">
            <a:spLocks noGrp="1"/>
          </p:cNvSpPr>
          <p:nvPr>
            <p:ph type="body" idx="1"/>
          </p:nvPr>
        </p:nvSpPr>
        <p:spPr>
          <a:xfrm>
            <a:off x="1385850" y="2863850"/>
            <a:ext cx="6372300" cy="641100"/>
          </a:xfrm>
          <a:prstGeom prst="rect">
            <a:avLst/>
          </a:prstGeom>
        </p:spPr>
        <p:txBody>
          <a:bodyPr spcFirstLastPara="1" wrap="square" lIns="91425" tIns="91425" rIns="91425" bIns="91425" anchor="t" anchorCtr="0">
            <a:noAutofit/>
          </a:bodyPr>
          <a:lstStyle>
            <a:lvl1pPr marL="457200" lvl="0" indent="-311150" algn="ctr">
              <a:spcBef>
                <a:spcPts val="0"/>
              </a:spcBef>
              <a:spcAft>
                <a:spcPts val="0"/>
              </a:spcAft>
              <a:buSzPts val="1300"/>
              <a:buChar char="●"/>
              <a:defRPr/>
            </a:lvl1pPr>
            <a:lvl2pPr marL="914400" lvl="1" indent="-298450" algn="ctr">
              <a:spcBef>
                <a:spcPts val="1600"/>
              </a:spcBef>
              <a:spcAft>
                <a:spcPts val="0"/>
              </a:spcAft>
              <a:buSzPts val="1100"/>
              <a:buChar char="○"/>
              <a:defRPr/>
            </a:lvl2pPr>
            <a:lvl3pPr marL="1371600" lvl="2" indent="-298450" algn="ctr">
              <a:spcBef>
                <a:spcPts val="1600"/>
              </a:spcBef>
              <a:spcAft>
                <a:spcPts val="0"/>
              </a:spcAft>
              <a:buSzPts val="1100"/>
              <a:buChar char="■"/>
              <a:defRPr/>
            </a:lvl3pPr>
            <a:lvl4pPr marL="1828800" lvl="3" indent="-298450" algn="ctr">
              <a:spcBef>
                <a:spcPts val="1600"/>
              </a:spcBef>
              <a:spcAft>
                <a:spcPts val="0"/>
              </a:spcAft>
              <a:buSzPts val="1100"/>
              <a:buChar char="●"/>
              <a:defRPr/>
            </a:lvl4pPr>
            <a:lvl5pPr marL="2286000" lvl="4" indent="-298450" algn="ctr">
              <a:spcBef>
                <a:spcPts val="1600"/>
              </a:spcBef>
              <a:spcAft>
                <a:spcPts val="0"/>
              </a:spcAft>
              <a:buSzPts val="1100"/>
              <a:buChar char="○"/>
              <a:defRPr/>
            </a:lvl5pPr>
            <a:lvl6pPr marL="2743200" lvl="5" indent="-298450" algn="ctr">
              <a:spcBef>
                <a:spcPts val="1600"/>
              </a:spcBef>
              <a:spcAft>
                <a:spcPts val="0"/>
              </a:spcAft>
              <a:buSzPts val="1100"/>
              <a:buChar char="■"/>
              <a:defRPr/>
            </a:lvl6pPr>
            <a:lvl7pPr marL="3200400" lvl="6" indent="-298450" algn="ctr">
              <a:spcBef>
                <a:spcPts val="1600"/>
              </a:spcBef>
              <a:spcAft>
                <a:spcPts val="0"/>
              </a:spcAft>
              <a:buSzPts val="1100"/>
              <a:buChar char="●"/>
              <a:defRPr/>
            </a:lvl7pPr>
            <a:lvl8pPr marL="3657600" lvl="7" indent="-298450" algn="ctr">
              <a:spcBef>
                <a:spcPts val="1600"/>
              </a:spcBef>
              <a:spcAft>
                <a:spcPts val="0"/>
              </a:spcAft>
              <a:buSzPts val="1100"/>
              <a:buChar char="○"/>
              <a:defRPr/>
            </a:lvl8pPr>
            <a:lvl9pPr marL="4114800" lvl="8" indent="-298450" algn="ctr">
              <a:spcBef>
                <a:spcPts val="1600"/>
              </a:spcBef>
              <a:spcAft>
                <a:spcPts val="1600"/>
              </a:spcAft>
              <a:buSzPts val="1100"/>
              <a:buChar char="■"/>
              <a:defRPr/>
            </a:lvl9pPr>
          </a:lstStyle>
          <a:p>
            <a:endParaRPr/>
          </a:p>
        </p:txBody>
      </p:sp>
      <p:sp>
        <p:nvSpPr>
          <p:cNvPr id="121" name="Google Shape;121;p11"/>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2"/>
        <p:cNvGrpSpPr/>
        <p:nvPr/>
      </p:nvGrpSpPr>
      <p:grpSpPr>
        <a:xfrm>
          <a:off x="0" y="0"/>
          <a:ext cx="0" cy="0"/>
          <a:chOff x="0" y="0"/>
          <a:chExt cx="0" cy="0"/>
        </a:xfrm>
      </p:grpSpPr>
      <p:sp>
        <p:nvSpPr>
          <p:cNvPr id="123" name="Google Shape;123;p12"/>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accent3"/>
        </a:solidFill>
        <a:effectLst/>
      </p:bgPr>
    </p:bg>
    <p:spTree>
      <p:nvGrpSpPr>
        <p:cNvPr id="1" name="Shape 37"/>
        <p:cNvGrpSpPr/>
        <p:nvPr/>
      </p:nvGrpSpPr>
      <p:grpSpPr>
        <a:xfrm>
          <a:off x="0" y="0"/>
          <a:ext cx="0" cy="0"/>
          <a:chOff x="0" y="0"/>
          <a:chExt cx="0" cy="0"/>
        </a:xfrm>
      </p:grpSpPr>
      <p:sp>
        <p:nvSpPr>
          <p:cNvPr id="38" name="Google Shape;38;p3"/>
          <p:cNvSpPr/>
          <p:nvPr/>
        </p:nvSpPr>
        <p:spPr>
          <a:xfrm flipH="1">
            <a:off x="4757100" y="2309400"/>
            <a:ext cx="4386900" cy="2834100"/>
          </a:xfrm>
          <a:prstGeom prst="rtTriangl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 name="Google Shape;39;p3"/>
          <p:cNvGrpSpPr/>
          <p:nvPr/>
        </p:nvGrpSpPr>
        <p:grpSpPr>
          <a:xfrm>
            <a:off x="5594191" y="3961115"/>
            <a:ext cx="2910145" cy="1182340"/>
            <a:chOff x="6917201" y="0"/>
            <a:chExt cx="2227777" cy="863400"/>
          </a:xfrm>
        </p:grpSpPr>
        <p:sp>
          <p:nvSpPr>
            <p:cNvPr id="40" name="Google Shape;40;p3"/>
            <p:cNvSpPr/>
            <p:nvPr/>
          </p:nvSpPr>
          <p:spPr>
            <a:xfrm>
              <a:off x="7641677"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3"/>
            <p:cNvSpPr/>
            <p:nvPr/>
          </p:nvSpPr>
          <p:spPr>
            <a:xfrm>
              <a:off x="7279439"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6917201"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 name="Google Shape;43;p3"/>
          <p:cNvGrpSpPr/>
          <p:nvPr/>
        </p:nvGrpSpPr>
        <p:grpSpPr>
          <a:xfrm>
            <a:off x="199149" y="2"/>
            <a:ext cx="2795414" cy="1083308"/>
            <a:chOff x="6917201" y="0"/>
            <a:chExt cx="2227777" cy="863400"/>
          </a:xfrm>
        </p:grpSpPr>
        <p:sp>
          <p:nvSpPr>
            <p:cNvPr id="44" name="Google Shape;44;p3"/>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47;p3"/>
          <p:cNvSpPr txBox="1">
            <a:spLocks noGrp="1"/>
          </p:cNvSpPr>
          <p:nvPr>
            <p:ph type="title"/>
          </p:nvPr>
        </p:nvSpPr>
        <p:spPr>
          <a:xfrm>
            <a:off x="1888684" y="1746100"/>
            <a:ext cx="5377500" cy="16461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a:endParaRPr/>
          </a:p>
        </p:txBody>
      </p:sp>
      <p:sp>
        <p:nvSpPr>
          <p:cNvPr id="48" name="Google Shape;48;p3"/>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dk2"/>
        </a:solidFill>
        <a:effectLst/>
      </p:bgPr>
    </p:bg>
    <p:spTree>
      <p:nvGrpSpPr>
        <p:cNvPr id="1" name="Shape 49"/>
        <p:cNvGrpSpPr/>
        <p:nvPr/>
      </p:nvGrpSpPr>
      <p:grpSpPr>
        <a:xfrm>
          <a:off x="0" y="0"/>
          <a:ext cx="0" cy="0"/>
          <a:chOff x="0" y="0"/>
          <a:chExt cx="0" cy="0"/>
        </a:xfrm>
      </p:grpSpPr>
      <p:sp>
        <p:nvSpPr>
          <p:cNvPr id="50" name="Google Shape;50;p4"/>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4"/>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4"/>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4"/>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54" name="Google Shape;54;p4"/>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5" name="Google Shape;55;p4"/>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solidFill>
          <a:schemeClr val="dk2"/>
        </a:solidFill>
        <a:effectLst/>
      </p:bgPr>
    </p:bg>
    <p:spTree>
      <p:nvGrpSpPr>
        <p:cNvPr id="1" name="Shape 56"/>
        <p:cNvGrpSpPr/>
        <p:nvPr/>
      </p:nvGrpSpPr>
      <p:grpSpPr>
        <a:xfrm>
          <a:off x="0" y="0"/>
          <a:ext cx="0" cy="0"/>
          <a:chOff x="0" y="0"/>
          <a:chExt cx="0" cy="0"/>
        </a:xfrm>
      </p:grpSpPr>
      <p:sp>
        <p:nvSpPr>
          <p:cNvPr id="57" name="Google Shape;57;p5"/>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5"/>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5"/>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5"/>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61" name="Google Shape;61;p5"/>
          <p:cNvSpPr txBox="1">
            <a:spLocks noGrp="1"/>
          </p:cNvSpPr>
          <p:nvPr>
            <p:ph type="body" idx="1"/>
          </p:nvPr>
        </p:nvSpPr>
        <p:spPr>
          <a:xfrm>
            <a:off x="819150" y="1990725"/>
            <a:ext cx="3686100" cy="24480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2" name="Google Shape;62;p5"/>
          <p:cNvSpPr txBox="1">
            <a:spLocks noGrp="1"/>
          </p:cNvSpPr>
          <p:nvPr>
            <p:ph type="body" idx="2"/>
          </p:nvPr>
        </p:nvSpPr>
        <p:spPr>
          <a:xfrm>
            <a:off x="4638675" y="1990725"/>
            <a:ext cx="3686100" cy="24480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3" name="Google Shape;63;p5"/>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dk2"/>
        </a:solidFill>
        <a:effectLst/>
      </p:bgPr>
    </p:bg>
    <p:spTree>
      <p:nvGrpSpPr>
        <p:cNvPr id="1" name="Shape 64"/>
        <p:cNvGrpSpPr/>
        <p:nvPr/>
      </p:nvGrpSpPr>
      <p:grpSpPr>
        <a:xfrm>
          <a:off x="0" y="0"/>
          <a:ext cx="0" cy="0"/>
          <a:chOff x="0" y="0"/>
          <a:chExt cx="0" cy="0"/>
        </a:xfrm>
      </p:grpSpPr>
      <p:sp>
        <p:nvSpPr>
          <p:cNvPr id="65" name="Google Shape;65;p6"/>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6"/>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6"/>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6"/>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69" name="Google Shape;69;p6"/>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chemeClr val="accent3"/>
        </a:solidFill>
        <a:effectLst/>
      </p:bgPr>
    </p:bg>
    <p:spTree>
      <p:nvGrpSpPr>
        <p:cNvPr id="1" name="Shape 70"/>
        <p:cNvGrpSpPr/>
        <p:nvPr/>
      </p:nvGrpSpPr>
      <p:grpSpPr>
        <a:xfrm>
          <a:off x="0" y="0"/>
          <a:ext cx="0" cy="0"/>
          <a:chOff x="0" y="0"/>
          <a:chExt cx="0" cy="0"/>
        </a:xfrm>
      </p:grpSpPr>
      <p:sp>
        <p:nvSpPr>
          <p:cNvPr id="71" name="Google Shape;71;p7"/>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7"/>
          <p:cNvSpPr/>
          <p:nvPr/>
        </p:nvSpPr>
        <p:spPr>
          <a:xfrm>
            <a:off x="31" y="2824500"/>
            <a:ext cx="7370400" cy="23190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7"/>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7"/>
          <p:cNvSpPr txBox="1">
            <a:spLocks noGrp="1"/>
          </p:cNvSpPr>
          <p:nvPr>
            <p:ph type="title"/>
          </p:nvPr>
        </p:nvSpPr>
        <p:spPr>
          <a:xfrm>
            <a:off x="819150" y="845600"/>
            <a:ext cx="3709200" cy="13830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75" name="Google Shape;75;p7"/>
          <p:cNvSpPr txBox="1">
            <a:spLocks noGrp="1"/>
          </p:cNvSpPr>
          <p:nvPr>
            <p:ph type="body" idx="1"/>
          </p:nvPr>
        </p:nvSpPr>
        <p:spPr>
          <a:xfrm>
            <a:off x="830700" y="2319050"/>
            <a:ext cx="3709200" cy="21198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76" name="Google Shape;76;p7"/>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77"/>
        <p:cNvGrpSpPr/>
        <p:nvPr/>
      </p:nvGrpSpPr>
      <p:grpSpPr>
        <a:xfrm>
          <a:off x="0" y="0"/>
          <a:ext cx="0" cy="0"/>
          <a:chOff x="0" y="0"/>
          <a:chExt cx="0" cy="0"/>
        </a:xfrm>
      </p:grpSpPr>
      <p:sp>
        <p:nvSpPr>
          <p:cNvPr id="78" name="Google Shape;78;p8"/>
          <p:cNvSpPr/>
          <p:nvPr/>
        </p:nvSpPr>
        <p:spPr>
          <a:xfrm>
            <a:off x="0" y="2823144"/>
            <a:ext cx="7369200" cy="23169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8"/>
          <p:cNvSpPr/>
          <p:nvPr/>
        </p:nvSpPr>
        <p:spPr>
          <a:xfrm flipH="1">
            <a:off x="3583210" y="1554113"/>
            <a:ext cx="5560500" cy="35895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 name="Google Shape;80;p8"/>
          <p:cNvGrpSpPr/>
          <p:nvPr/>
        </p:nvGrpSpPr>
        <p:grpSpPr>
          <a:xfrm>
            <a:off x="255991" y="-118"/>
            <a:ext cx="2251347" cy="1043408"/>
            <a:chOff x="3961956" y="4383950"/>
            <a:chExt cx="1160548" cy="548700"/>
          </a:xfrm>
        </p:grpSpPr>
        <p:sp>
          <p:nvSpPr>
            <p:cNvPr id="81" name="Google Shape;81;p8"/>
            <p:cNvSpPr/>
            <p:nvPr/>
          </p:nvSpPr>
          <p:spPr>
            <a:xfrm>
              <a:off x="4224904"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8"/>
            <p:cNvSpPr/>
            <p:nvPr/>
          </p:nvSpPr>
          <p:spPr>
            <a:xfrm>
              <a:off x="4093430"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8"/>
            <p:cNvSpPr/>
            <p:nvPr/>
          </p:nvSpPr>
          <p:spPr>
            <a:xfrm>
              <a:off x="3961956"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 name="Google Shape;84;p8"/>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 name="Google Shape;85;p8"/>
          <p:cNvGrpSpPr/>
          <p:nvPr/>
        </p:nvGrpSpPr>
        <p:grpSpPr>
          <a:xfrm>
            <a:off x="34934" y="4522125"/>
            <a:ext cx="1593306" cy="617072"/>
            <a:chOff x="6917201" y="0"/>
            <a:chExt cx="2227777" cy="863400"/>
          </a:xfrm>
        </p:grpSpPr>
        <p:sp>
          <p:nvSpPr>
            <p:cNvPr id="86" name="Google Shape;86;p8"/>
            <p:cNvSpPr/>
            <p:nvPr/>
          </p:nvSpPr>
          <p:spPr>
            <a:xfrm>
              <a:off x="7641677"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8"/>
            <p:cNvSpPr/>
            <p:nvPr/>
          </p:nvSpPr>
          <p:spPr>
            <a:xfrm>
              <a:off x="7279439"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8"/>
            <p:cNvSpPr/>
            <p:nvPr/>
          </p:nvSpPr>
          <p:spPr>
            <a:xfrm>
              <a:off x="6917201"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 name="Google Shape;89;p8"/>
          <p:cNvGrpSpPr/>
          <p:nvPr/>
        </p:nvGrpSpPr>
        <p:grpSpPr>
          <a:xfrm>
            <a:off x="5886353" y="1243"/>
            <a:ext cx="3257455" cy="1261514"/>
            <a:chOff x="6917201" y="0"/>
            <a:chExt cx="2227777" cy="863400"/>
          </a:xfrm>
        </p:grpSpPr>
        <p:sp>
          <p:nvSpPr>
            <p:cNvPr id="90" name="Google Shape;90;p8"/>
            <p:cNvSpPr/>
            <p:nvPr/>
          </p:nvSpPr>
          <p:spPr>
            <a:xfrm>
              <a:off x="7641677"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8"/>
            <p:cNvSpPr/>
            <p:nvPr/>
          </p:nvSpPr>
          <p:spPr>
            <a:xfrm>
              <a:off x="7279439"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8"/>
            <p:cNvSpPr/>
            <p:nvPr/>
          </p:nvSpPr>
          <p:spPr>
            <a:xfrm>
              <a:off x="6917201"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3" name="Google Shape;93;p8"/>
          <p:cNvSpPr txBox="1">
            <a:spLocks noGrp="1"/>
          </p:cNvSpPr>
          <p:nvPr>
            <p:ph type="title"/>
          </p:nvPr>
        </p:nvSpPr>
        <p:spPr>
          <a:xfrm>
            <a:off x="1393929" y="1301146"/>
            <a:ext cx="6366900" cy="2539200"/>
          </a:xfrm>
          <a:prstGeom prst="rect">
            <a:avLst/>
          </a:prstGeom>
        </p:spPr>
        <p:txBody>
          <a:bodyPr spcFirstLastPara="1" wrap="square" lIns="91425" tIns="91425" rIns="91425" bIns="91425" anchor="ctr" anchorCtr="0">
            <a:noAutofit/>
          </a:bodyPr>
          <a:lstStyle>
            <a:lvl1pPr lvl="0" algn="ctr">
              <a:spcBef>
                <a:spcPts val="0"/>
              </a:spcBef>
              <a:spcAft>
                <a:spcPts val="0"/>
              </a:spcAft>
              <a:buSzPts val="3200"/>
              <a:buNone/>
              <a:defRPr sz="3200"/>
            </a:lvl1pPr>
            <a:lvl2pPr lvl="1" algn="ctr">
              <a:spcBef>
                <a:spcPts val="0"/>
              </a:spcBef>
              <a:spcAft>
                <a:spcPts val="0"/>
              </a:spcAft>
              <a:buSzPts val="3200"/>
              <a:buNone/>
              <a:defRPr sz="3200"/>
            </a:lvl2pPr>
            <a:lvl3pPr lvl="2" algn="ctr">
              <a:spcBef>
                <a:spcPts val="0"/>
              </a:spcBef>
              <a:spcAft>
                <a:spcPts val="0"/>
              </a:spcAft>
              <a:buSzPts val="3200"/>
              <a:buNone/>
              <a:defRPr sz="3200"/>
            </a:lvl3pPr>
            <a:lvl4pPr lvl="3" algn="ctr">
              <a:spcBef>
                <a:spcPts val="0"/>
              </a:spcBef>
              <a:spcAft>
                <a:spcPts val="0"/>
              </a:spcAft>
              <a:buSzPts val="3200"/>
              <a:buNone/>
              <a:defRPr sz="3200"/>
            </a:lvl4pPr>
            <a:lvl5pPr lvl="4" algn="ctr">
              <a:spcBef>
                <a:spcPts val="0"/>
              </a:spcBef>
              <a:spcAft>
                <a:spcPts val="0"/>
              </a:spcAft>
              <a:buSzPts val="3200"/>
              <a:buNone/>
              <a:defRPr sz="3200"/>
            </a:lvl5pPr>
            <a:lvl6pPr lvl="5" algn="ctr">
              <a:spcBef>
                <a:spcPts val="0"/>
              </a:spcBef>
              <a:spcAft>
                <a:spcPts val="0"/>
              </a:spcAft>
              <a:buSzPts val="3200"/>
              <a:buNone/>
              <a:defRPr sz="3200"/>
            </a:lvl6pPr>
            <a:lvl7pPr lvl="6" algn="ctr">
              <a:spcBef>
                <a:spcPts val="0"/>
              </a:spcBef>
              <a:spcAft>
                <a:spcPts val="0"/>
              </a:spcAft>
              <a:buSzPts val="3200"/>
              <a:buNone/>
              <a:defRPr sz="3200"/>
            </a:lvl7pPr>
            <a:lvl8pPr lvl="7" algn="ctr">
              <a:spcBef>
                <a:spcPts val="0"/>
              </a:spcBef>
              <a:spcAft>
                <a:spcPts val="0"/>
              </a:spcAft>
              <a:buSzPts val="3200"/>
              <a:buNone/>
              <a:defRPr sz="3200"/>
            </a:lvl8pPr>
            <a:lvl9pPr lvl="8" algn="ctr">
              <a:spcBef>
                <a:spcPts val="0"/>
              </a:spcBef>
              <a:spcAft>
                <a:spcPts val="0"/>
              </a:spcAft>
              <a:buSzPts val="3200"/>
              <a:buNone/>
              <a:defRPr sz="3200"/>
            </a:lvl9pPr>
          </a:lstStyle>
          <a:p>
            <a:endParaRPr/>
          </a:p>
        </p:txBody>
      </p:sp>
      <p:sp>
        <p:nvSpPr>
          <p:cNvPr id="94" name="Google Shape;94;p8"/>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dk2"/>
        </a:solidFill>
        <a:effectLst/>
      </p:bgPr>
    </p:bg>
    <p:spTree>
      <p:nvGrpSpPr>
        <p:cNvPr id="1" name="Shape 95"/>
        <p:cNvGrpSpPr/>
        <p:nvPr/>
      </p:nvGrpSpPr>
      <p:grpSpPr>
        <a:xfrm>
          <a:off x="0" y="0"/>
          <a:ext cx="0" cy="0"/>
          <a:chOff x="0" y="0"/>
          <a:chExt cx="0" cy="0"/>
        </a:xfrm>
      </p:grpSpPr>
      <p:sp>
        <p:nvSpPr>
          <p:cNvPr id="96" name="Google Shape;96;p9"/>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9"/>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9"/>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9"/>
          <p:cNvSpPr txBox="1">
            <a:spLocks noGrp="1"/>
          </p:cNvSpPr>
          <p:nvPr>
            <p:ph type="title"/>
          </p:nvPr>
        </p:nvSpPr>
        <p:spPr>
          <a:xfrm>
            <a:off x="819150" y="845600"/>
            <a:ext cx="6424200" cy="7050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100" name="Google Shape;100;p9"/>
          <p:cNvSpPr txBox="1">
            <a:spLocks noGrp="1"/>
          </p:cNvSpPr>
          <p:nvPr>
            <p:ph type="subTitle" idx="1"/>
          </p:nvPr>
        </p:nvSpPr>
        <p:spPr>
          <a:xfrm>
            <a:off x="819150" y="1550700"/>
            <a:ext cx="5859900" cy="3936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01" name="Google Shape;101;p9"/>
          <p:cNvSpPr txBox="1">
            <a:spLocks noGrp="1"/>
          </p:cNvSpPr>
          <p:nvPr>
            <p:ph type="body" idx="2"/>
          </p:nvPr>
        </p:nvSpPr>
        <p:spPr>
          <a:xfrm>
            <a:off x="819150" y="2467050"/>
            <a:ext cx="5859900" cy="20955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102" name="Google Shape;102;p9"/>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chemeClr val="accent1"/>
        </a:solidFill>
        <a:effectLst/>
      </p:bgPr>
    </p:bg>
    <p:spTree>
      <p:nvGrpSpPr>
        <p:cNvPr id="1" name="Shape 103"/>
        <p:cNvGrpSpPr/>
        <p:nvPr/>
      </p:nvGrpSpPr>
      <p:grpSpPr>
        <a:xfrm>
          <a:off x="0" y="0"/>
          <a:ext cx="0" cy="0"/>
          <a:chOff x="0" y="0"/>
          <a:chExt cx="0" cy="0"/>
        </a:xfrm>
      </p:grpSpPr>
      <p:sp>
        <p:nvSpPr>
          <p:cNvPr id="104" name="Google Shape;104;p10"/>
          <p:cNvSpPr/>
          <p:nvPr/>
        </p:nvSpPr>
        <p:spPr>
          <a:xfrm>
            <a:off x="31" y="2824500"/>
            <a:ext cx="7370400" cy="23190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0"/>
          <p:cNvSpPr/>
          <p:nvPr/>
        </p:nvSpPr>
        <p:spPr>
          <a:xfrm flipH="1">
            <a:off x="3582600" y="1550700"/>
            <a:ext cx="5561400" cy="35928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0"/>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0"/>
          <p:cNvSpPr txBox="1">
            <a:spLocks noGrp="1"/>
          </p:cNvSpPr>
          <p:nvPr>
            <p:ph type="body" idx="1"/>
          </p:nvPr>
        </p:nvSpPr>
        <p:spPr>
          <a:xfrm>
            <a:off x="328025" y="4163500"/>
            <a:ext cx="7415100" cy="605100"/>
          </a:xfrm>
          <a:prstGeom prst="rect">
            <a:avLst/>
          </a:prstGeom>
        </p:spPr>
        <p:txBody>
          <a:bodyPr spcFirstLastPara="1" wrap="square" lIns="91425" tIns="91425" rIns="91425" bIns="91425" anchor="b" anchorCtr="0">
            <a:noAutofit/>
          </a:bodyPr>
          <a:lstStyle>
            <a:lvl1pPr marL="457200" lvl="0" indent="-228600">
              <a:lnSpc>
                <a:spcPct val="100000"/>
              </a:lnSpc>
              <a:spcBef>
                <a:spcPts val="0"/>
              </a:spcBef>
              <a:spcAft>
                <a:spcPts val="0"/>
              </a:spcAft>
              <a:buSzPts val="1300"/>
              <a:buNone/>
              <a:defRPr/>
            </a:lvl1pPr>
          </a:lstStyle>
          <a:p>
            <a:endParaRPr/>
          </a:p>
        </p:txBody>
      </p:sp>
      <p:sp>
        <p:nvSpPr>
          <p:cNvPr id="108" name="Google Shape;108;p10"/>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hift">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1pPr>
            <a:lvl2pPr lvl="1">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2pPr>
            <a:lvl3pPr lvl="2">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3pPr>
            <a:lvl4pPr lvl="3">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4pPr>
            <a:lvl5pPr lvl="4">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5pPr>
            <a:lvl6pPr lvl="5">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6pPr>
            <a:lvl7pPr lvl="6">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7pPr>
            <a:lvl8pPr lvl="7">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8pPr>
            <a:lvl9pPr lvl="8">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9pPr>
          </a:lstStyle>
          <a:p>
            <a:endParaRPr/>
          </a:p>
        </p:txBody>
      </p:sp>
      <p:sp>
        <p:nvSpPr>
          <p:cNvPr id="7" name="Google Shape;7;p1"/>
          <p:cNvSpPr txBox="1">
            <a:spLocks noGrp="1"/>
          </p:cNvSpPr>
          <p:nvPr>
            <p:ph type="body" idx="1"/>
          </p:nvPr>
        </p:nvSpPr>
        <p:spPr>
          <a:xfrm>
            <a:off x="311700" y="1152475"/>
            <a:ext cx="8520600" cy="3391200"/>
          </a:xfrm>
          <a:prstGeom prst="rect">
            <a:avLst/>
          </a:prstGeom>
          <a:noFill/>
          <a:ln>
            <a:noFill/>
          </a:ln>
        </p:spPr>
        <p:txBody>
          <a:bodyPr spcFirstLastPara="1" wrap="square" lIns="91425" tIns="91425" rIns="91425" bIns="91425" anchor="t" anchorCtr="0">
            <a:noAutofit/>
          </a:bodyPr>
          <a:lstStyle>
            <a:lvl1pPr marL="457200" lvl="0" indent="-311150">
              <a:lnSpc>
                <a:spcPct val="115000"/>
              </a:lnSpc>
              <a:spcBef>
                <a:spcPts val="0"/>
              </a:spcBef>
              <a:spcAft>
                <a:spcPts val="0"/>
              </a:spcAft>
              <a:buClr>
                <a:schemeClr val="dk2"/>
              </a:buClr>
              <a:buSzPts val="1300"/>
              <a:buFont typeface="Calibri"/>
              <a:buChar char="●"/>
              <a:defRPr sz="1300">
                <a:solidFill>
                  <a:schemeClr val="dk2"/>
                </a:solidFill>
                <a:latin typeface="Calibri"/>
                <a:ea typeface="Calibri"/>
                <a:cs typeface="Calibri"/>
                <a:sym typeface="Calibri"/>
              </a:defRPr>
            </a:lvl1pPr>
            <a:lvl2pPr marL="914400" lvl="1"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2pPr>
            <a:lvl3pPr marL="1371600" lvl="2"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3pPr>
            <a:lvl4pPr marL="1828800" lvl="3"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4pPr>
            <a:lvl5pPr marL="2286000" lvl="4"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5pPr>
            <a:lvl6pPr marL="2743200" lvl="5"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6pPr>
            <a:lvl7pPr marL="3200400" lvl="6"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7pPr>
            <a:lvl8pPr marL="3657600" lvl="7"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8pPr>
            <a:lvl9pPr marL="4114800" lvl="8" indent="-298450">
              <a:lnSpc>
                <a:spcPct val="115000"/>
              </a:lnSpc>
              <a:spcBef>
                <a:spcPts val="1600"/>
              </a:spcBef>
              <a:spcAft>
                <a:spcPts val="1600"/>
              </a:spcAft>
              <a:buClr>
                <a:schemeClr val="dk2"/>
              </a:buClr>
              <a:buSzPts val="1100"/>
              <a:buFont typeface="Calibri"/>
              <a:buChar char="■"/>
              <a:defRPr sz="1100">
                <a:solidFill>
                  <a:schemeClr val="dk2"/>
                </a:solidFill>
                <a:latin typeface="Calibri"/>
                <a:ea typeface="Calibri"/>
                <a:cs typeface="Calibri"/>
                <a:sym typeface="Calibri"/>
              </a:defRPr>
            </a:lvl9pPr>
          </a:lstStyle>
          <a:p>
            <a:endParaRPr/>
          </a:p>
        </p:txBody>
      </p:sp>
      <p:sp>
        <p:nvSpPr>
          <p:cNvPr id="8" name="Google Shape;8;p1"/>
          <p:cNvSpPr txBox="1">
            <a:spLocks noGrp="1"/>
          </p:cNvSpPr>
          <p:nvPr>
            <p:ph type="sldNum" idx="12"/>
          </p:nvPr>
        </p:nvSpPr>
        <p:spPr>
          <a:xfrm>
            <a:off x="8390734" y="4543668"/>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Nunito"/>
                <a:ea typeface="Nunito"/>
                <a:cs typeface="Nunito"/>
                <a:sym typeface="Nunito"/>
              </a:defRPr>
            </a:lvl1pPr>
            <a:lvl2pPr lvl="1" algn="r">
              <a:buNone/>
              <a:defRPr sz="1000">
                <a:solidFill>
                  <a:schemeClr val="dk2"/>
                </a:solidFill>
                <a:latin typeface="Nunito"/>
                <a:ea typeface="Nunito"/>
                <a:cs typeface="Nunito"/>
                <a:sym typeface="Nunito"/>
              </a:defRPr>
            </a:lvl2pPr>
            <a:lvl3pPr lvl="2" algn="r">
              <a:buNone/>
              <a:defRPr sz="1000">
                <a:solidFill>
                  <a:schemeClr val="dk2"/>
                </a:solidFill>
                <a:latin typeface="Nunito"/>
                <a:ea typeface="Nunito"/>
                <a:cs typeface="Nunito"/>
                <a:sym typeface="Nunito"/>
              </a:defRPr>
            </a:lvl3pPr>
            <a:lvl4pPr lvl="3" algn="r">
              <a:buNone/>
              <a:defRPr sz="1000">
                <a:solidFill>
                  <a:schemeClr val="dk2"/>
                </a:solidFill>
                <a:latin typeface="Nunito"/>
                <a:ea typeface="Nunito"/>
                <a:cs typeface="Nunito"/>
                <a:sym typeface="Nunito"/>
              </a:defRPr>
            </a:lvl4pPr>
            <a:lvl5pPr lvl="4" algn="r">
              <a:buNone/>
              <a:defRPr sz="1000">
                <a:solidFill>
                  <a:schemeClr val="dk2"/>
                </a:solidFill>
                <a:latin typeface="Nunito"/>
                <a:ea typeface="Nunito"/>
                <a:cs typeface="Nunito"/>
                <a:sym typeface="Nunito"/>
              </a:defRPr>
            </a:lvl5pPr>
            <a:lvl6pPr lvl="5" algn="r">
              <a:buNone/>
              <a:defRPr sz="1000">
                <a:solidFill>
                  <a:schemeClr val="dk2"/>
                </a:solidFill>
                <a:latin typeface="Nunito"/>
                <a:ea typeface="Nunito"/>
                <a:cs typeface="Nunito"/>
                <a:sym typeface="Nunito"/>
              </a:defRPr>
            </a:lvl6pPr>
            <a:lvl7pPr lvl="6" algn="r">
              <a:buNone/>
              <a:defRPr sz="1000">
                <a:solidFill>
                  <a:schemeClr val="dk2"/>
                </a:solidFill>
                <a:latin typeface="Nunito"/>
                <a:ea typeface="Nunito"/>
                <a:cs typeface="Nunito"/>
                <a:sym typeface="Nunito"/>
              </a:defRPr>
            </a:lvl7pPr>
            <a:lvl8pPr lvl="7" algn="r">
              <a:buNone/>
              <a:defRPr sz="1000">
                <a:solidFill>
                  <a:schemeClr val="dk2"/>
                </a:solidFill>
                <a:latin typeface="Nunito"/>
                <a:ea typeface="Nunito"/>
                <a:cs typeface="Nunito"/>
                <a:sym typeface="Nunito"/>
              </a:defRPr>
            </a:lvl8pPr>
            <a:lvl9pPr lvl="8" algn="r">
              <a:buNone/>
              <a:defRPr sz="1000">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pl.wikipedia.org/wiki/Urz%C4%85d"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hyperlink" Target="https://mfiles.pl/pl/index.php/Ubezpieczenie" TargetMode="External"/><Relationship Id="rId7"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hyperlink" Target="https://mfiles.pl/pl/index.php/Doch%C3%B3d" TargetMode="External"/><Relationship Id="rId5" Type="http://schemas.openxmlformats.org/officeDocument/2006/relationships/hyperlink" Target="https://mfiles.pl/pl/index.php/Wynagrodzenie" TargetMode="External"/><Relationship Id="rId4" Type="http://schemas.openxmlformats.org/officeDocument/2006/relationships/hyperlink" Target="https://mfiles.pl/pl/index.php/Niezdolno%C5%9B%C4%87_do_pracy"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3"/>
          <p:cNvSpPr txBox="1">
            <a:spLocks noGrp="1"/>
          </p:cNvSpPr>
          <p:nvPr>
            <p:ph type="ctrTitle"/>
          </p:nvPr>
        </p:nvSpPr>
        <p:spPr>
          <a:xfrm>
            <a:off x="221400" y="203261"/>
            <a:ext cx="8701200" cy="4737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pl" b="1" i="1"/>
              <a:t>Składki na </a:t>
            </a:r>
            <a:endParaRPr b="1" i="1"/>
          </a:p>
          <a:p>
            <a:pPr marL="0" lvl="0" indent="0" algn="ctr" rtl="0">
              <a:spcBef>
                <a:spcPts val="0"/>
              </a:spcBef>
              <a:spcAft>
                <a:spcPts val="0"/>
              </a:spcAft>
              <a:buNone/>
            </a:pPr>
            <a:r>
              <a:rPr lang="pl" b="1" i="1"/>
              <a:t>ubezpieczenia społeczne</a:t>
            </a:r>
            <a:endParaRPr b="1" i="1"/>
          </a:p>
        </p:txBody>
      </p:sp>
      <p:sp>
        <p:nvSpPr>
          <p:cNvPr id="129" name="Google Shape;129;p13"/>
          <p:cNvSpPr txBox="1">
            <a:spLocks noGrp="1"/>
          </p:cNvSpPr>
          <p:nvPr>
            <p:ph type="subTitle" idx="1"/>
          </p:nvPr>
        </p:nvSpPr>
        <p:spPr>
          <a:xfrm>
            <a:off x="1858700" y="3413158"/>
            <a:ext cx="5361300" cy="52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2"/>
          <p:cNvSpPr txBox="1">
            <a:spLocks noGrp="1"/>
          </p:cNvSpPr>
          <p:nvPr>
            <p:ph type="body" idx="1"/>
          </p:nvPr>
        </p:nvSpPr>
        <p:spPr>
          <a:xfrm>
            <a:off x="810925" y="1539675"/>
            <a:ext cx="3157500" cy="2450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Składka zdrowotna jest finansowana przez pracownika.  Jej należne świadczenia: świadczenia podstawowej opieki zdrowotnej, rehabilitacji leczniczej, leki, sanatoria itp. </a:t>
            </a:r>
            <a:endParaRPr sz="1400"/>
          </a:p>
        </p:txBody>
      </p:sp>
      <p:sp>
        <p:nvSpPr>
          <p:cNvPr id="218" name="Google Shape;218;p22"/>
          <p:cNvSpPr/>
          <p:nvPr/>
        </p:nvSpPr>
        <p:spPr>
          <a:xfrm>
            <a:off x="201000" y="412700"/>
            <a:ext cx="8742000" cy="1086000"/>
          </a:xfrm>
          <a:prstGeom prst="wave">
            <a:avLst>
              <a:gd name="adj1" fmla="val 12500"/>
              <a:gd name="adj2" fmla="val -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500" b="1"/>
              <a:t>   Składka </a:t>
            </a:r>
            <a:r>
              <a:rPr lang="pl" sz="2300" b="1"/>
              <a:t>zdrowotna</a:t>
            </a:r>
            <a:endParaRPr sz="2300" b="1"/>
          </a:p>
        </p:txBody>
      </p:sp>
      <p:sp>
        <p:nvSpPr>
          <p:cNvPr id="219" name="Google Shape;219;p22"/>
          <p:cNvSpPr txBox="1"/>
          <p:nvPr/>
        </p:nvSpPr>
        <p:spPr>
          <a:xfrm>
            <a:off x="4734375" y="1590225"/>
            <a:ext cx="3659700" cy="129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Składka na ubezpieczenie zdrowotne, którą należy zapłacić do ZUS, wynosi 9% podstawy wymiaru. Od kwoty należnego podatku dochodowego od osób fizycznych odliczamy 7,75% podstawy jej wymiaru. Różnicę pomiędzy 9% a 7,75% w składce zdrowotnej, czyli 1,25%, pokrywa pracownik z własnych poborów.</a:t>
            </a:r>
            <a:endParaRPr>
              <a:latin typeface="Calibri"/>
              <a:ea typeface="Calibri"/>
              <a:cs typeface="Calibri"/>
              <a:sym typeface="Calibri"/>
            </a:endParaRPr>
          </a:p>
        </p:txBody>
      </p:sp>
      <p:sp>
        <p:nvSpPr>
          <p:cNvPr id="220" name="Google Shape;220;p22"/>
          <p:cNvSpPr txBox="1"/>
          <p:nvPr/>
        </p:nvSpPr>
        <p:spPr>
          <a:xfrm>
            <a:off x="3025100" y="3216275"/>
            <a:ext cx="2626500" cy="139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Jeśli ubezpieczony uzyskuje przychody z więcej niż jednego tytułu do objęcia obowiązkiem ubezpieczenia zdrowotnego, składka na ubezpieczenie zdrowotne opłacana jest z każdego z tych tytułów odrębnie. </a:t>
            </a:r>
            <a:endParaRPr>
              <a:latin typeface="Calibri"/>
              <a:ea typeface="Calibri"/>
              <a:cs typeface="Calibri"/>
              <a:sym typeface="Calibri"/>
            </a:endParaRPr>
          </a:p>
        </p:txBody>
      </p:sp>
      <p:sp>
        <p:nvSpPr>
          <p:cNvPr id="221" name="Google Shape;221;p22"/>
          <p:cNvSpPr txBox="1"/>
          <p:nvPr/>
        </p:nvSpPr>
        <p:spPr>
          <a:xfrm>
            <a:off x="5578250" y="3574025"/>
            <a:ext cx="3659400" cy="98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Do obliczania, pobierania z dochodu ubezpieczonego i odprowadzania składki na ubezpieczenie zdrowotne zobowiązany jest płatnik składek. </a:t>
            </a:r>
            <a:endParaRPr>
              <a:latin typeface="Calibri"/>
              <a:ea typeface="Calibri"/>
              <a:cs typeface="Calibri"/>
              <a:sym typeface="Calibri"/>
            </a:endParaRPr>
          </a:p>
        </p:txBody>
      </p:sp>
      <p:pic>
        <p:nvPicPr>
          <p:cNvPr id="222" name="Google Shape;222;p22"/>
          <p:cNvPicPr preferRelativeResize="0"/>
          <p:nvPr/>
        </p:nvPicPr>
        <p:blipFill>
          <a:blip r:embed="rId3">
            <a:alphaModFix/>
          </a:blip>
          <a:stretch>
            <a:fillRect/>
          </a:stretch>
        </p:blipFill>
        <p:spPr>
          <a:xfrm>
            <a:off x="0" y="3267088"/>
            <a:ext cx="3025101" cy="17016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fade">
                                      <p:cBhvr>
                                        <p:cTn id="7" dur="1000"/>
                                        <p:tgtEl>
                                          <p:spTgt spid="2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9"/>
                                        </p:tgtEl>
                                        <p:attrNameLst>
                                          <p:attrName>style.visibility</p:attrName>
                                        </p:attrNameLst>
                                      </p:cBhvr>
                                      <p:to>
                                        <p:strVal val="visible"/>
                                      </p:to>
                                    </p:set>
                                    <p:animEffect transition="in" filter="fade">
                                      <p:cBhvr>
                                        <p:cTn id="12" dur="1000"/>
                                        <p:tgtEl>
                                          <p:spTgt spid="2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1"/>
                                        </p:tgtEl>
                                        <p:attrNameLst>
                                          <p:attrName>style.visibility</p:attrName>
                                        </p:attrNameLst>
                                      </p:cBhvr>
                                      <p:to>
                                        <p:strVal val="visible"/>
                                      </p:to>
                                    </p:set>
                                    <p:animEffect transition="in" filter="fade">
                                      <p:cBhvr>
                                        <p:cTn id="22" dur="1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3"/>
          <p:cNvSpPr txBox="1">
            <a:spLocks noGrp="1"/>
          </p:cNvSpPr>
          <p:nvPr>
            <p:ph type="title"/>
          </p:nvPr>
        </p:nvSpPr>
        <p:spPr>
          <a:xfrm>
            <a:off x="198000" y="199325"/>
            <a:ext cx="8748000" cy="9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b="1"/>
              <a:t>Jaka jest podstawa ubezpieczenia zdrowotnego?</a:t>
            </a:r>
            <a:endParaRPr b="1"/>
          </a:p>
        </p:txBody>
      </p:sp>
      <p:sp>
        <p:nvSpPr>
          <p:cNvPr id="228" name="Google Shape;228;p23"/>
          <p:cNvSpPr txBox="1"/>
          <p:nvPr/>
        </p:nvSpPr>
        <p:spPr>
          <a:xfrm>
            <a:off x="717175" y="3289375"/>
            <a:ext cx="7938900" cy="108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sz="2000">
                <a:latin typeface="Calibri"/>
                <a:ea typeface="Calibri"/>
                <a:cs typeface="Calibri"/>
                <a:sym typeface="Calibri"/>
              </a:rPr>
              <a:t>Podstawa wymiaru składki na ubezpieczenie zdrowotne:</a:t>
            </a:r>
            <a:endParaRPr sz="2000">
              <a:latin typeface="Calibri"/>
              <a:ea typeface="Calibri"/>
              <a:cs typeface="Calibri"/>
              <a:sym typeface="Calibri"/>
            </a:endParaRPr>
          </a:p>
          <a:p>
            <a:pPr marL="0" lvl="0" indent="0" algn="l" rtl="0">
              <a:spcBef>
                <a:spcPts val="0"/>
              </a:spcBef>
              <a:spcAft>
                <a:spcPts val="0"/>
              </a:spcAft>
              <a:buNone/>
            </a:pPr>
            <a:endParaRPr sz="2000">
              <a:latin typeface="Calibri"/>
              <a:ea typeface="Calibri"/>
              <a:cs typeface="Calibri"/>
              <a:sym typeface="Calibri"/>
            </a:endParaRPr>
          </a:p>
          <a:p>
            <a:pPr marL="0" lvl="0" indent="0" algn="l" rtl="0">
              <a:spcBef>
                <a:spcPts val="0"/>
              </a:spcBef>
              <a:spcAft>
                <a:spcPts val="0"/>
              </a:spcAft>
              <a:buNone/>
            </a:pPr>
            <a:r>
              <a:rPr lang="pl" sz="2000" b="1">
                <a:latin typeface="Calibri"/>
                <a:ea typeface="Calibri"/>
                <a:cs typeface="Calibri"/>
                <a:sym typeface="Calibri"/>
              </a:rPr>
              <a:t>Przychód ogółem - Ubezpieczenia społeczne pracownika 13,71% = Podstawa naliczenia ubezpieczenia zdrowotnego</a:t>
            </a:r>
            <a:endParaRPr sz="2000" b="1">
              <a:latin typeface="Calibri"/>
              <a:ea typeface="Calibri"/>
              <a:cs typeface="Calibri"/>
              <a:sym typeface="Calibri"/>
            </a:endParaRPr>
          </a:p>
        </p:txBody>
      </p:sp>
      <p:sp>
        <p:nvSpPr>
          <p:cNvPr id="229" name="Google Shape;229;p23"/>
          <p:cNvSpPr txBox="1"/>
          <p:nvPr/>
        </p:nvSpPr>
        <p:spPr>
          <a:xfrm>
            <a:off x="174825" y="1134425"/>
            <a:ext cx="5209500" cy="165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sz="1800">
                <a:latin typeface="Calibri"/>
                <a:ea typeface="Calibri"/>
                <a:cs typeface="Calibri"/>
                <a:sym typeface="Calibri"/>
              </a:rPr>
              <a:t>Podstawą wymiaru składki na ubezpieczenie zdrowotne jest wynagrodzenie pomniejszone o kwoty składek na ubezpieczenia emerytalne, rentowe i chorobowe, finansowane przez ubezpieczonego. </a:t>
            </a:r>
            <a:endParaRPr sz="1800">
              <a:latin typeface="Calibri"/>
              <a:ea typeface="Calibri"/>
              <a:cs typeface="Calibri"/>
              <a:sym typeface="Calibri"/>
            </a:endParaRPr>
          </a:p>
        </p:txBody>
      </p:sp>
      <p:pic>
        <p:nvPicPr>
          <p:cNvPr id="230" name="Google Shape;230;p23"/>
          <p:cNvPicPr preferRelativeResize="0"/>
          <p:nvPr/>
        </p:nvPicPr>
        <p:blipFill>
          <a:blip r:embed="rId3">
            <a:alphaModFix/>
          </a:blip>
          <a:stretch>
            <a:fillRect/>
          </a:stretch>
        </p:blipFill>
        <p:spPr>
          <a:xfrm>
            <a:off x="5384325" y="1134425"/>
            <a:ext cx="3538374" cy="19903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fade">
                                      <p:cBhvr>
                                        <p:cTn id="7" dur="1000"/>
                                        <p:tgtEl>
                                          <p:spTgt spid="2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8"/>
                                        </p:tgtEl>
                                        <p:attrNameLst>
                                          <p:attrName>style.visibility</p:attrName>
                                        </p:attrNameLst>
                                      </p:cBhvr>
                                      <p:to>
                                        <p:strVal val="visible"/>
                                      </p:to>
                                    </p:set>
                                    <p:animEffect transition="in" filter="fade">
                                      <p:cBhvr>
                                        <p:cTn id="12" dur="10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4"/>
          <p:cNvSpPr txBox="1">
            <a:spLocks noGrp="1"/>
          </p:cNvSpPr>
          <p:nvPr>
            <p:ph type="title"/>
          </p:nvPr>
        </p:nvSpPr>
        <p:spPr>
          <a:xfrm>
            <a:off x="1059225" y="510100"/>
            <a:ext cx="64242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b="1"/>
              <a:t>Od czego składka zdrowotna podlega odliczeniu ? </a:t>
            </a:r>
            <a:endParaRPr b="1"/>
          </a:p>
        </p:txBody>
      </p:sp>
      <p:sp>
        <p:nvSpPr>
          <p:cNvPr id="236" name="Google Shape;236;p24"/>
          <p:cNvSpPr txBox="1">
            <a:spLocks noGrp="1"/>
          </p:cNvSpPr>
          <p:nvPr>
            <p:ph type="body" idx="1"/>
          </p:nvPr>
        </p:nvSpPr>
        <p:spPr>
          <a:xfrm>
            <a:off x="195175" y="1716225"/>
            <a:ext cx="5808900" cy="1603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sz="1500"/>
              <a:t>- podatku dochodowego od osób fizycznych, </a:t>
            </a:r>
            <a:endParaRPr sz="1500"/>
          </a:p>
          <a:p>
            <a:pPr marL="0" lvl="0" indent="0" algn="l" rtl="0">
              <a:spcBef>
                <a:spcPts val="1600"/>
              </a:spcBef>
              <a:spcAft>
                <a:spcPts val="0"/>
              </a:spcAft>
              <a:buNone/>
            </a:pPr>
            <a:r>
              <a:rPr lang="pl" sz="1500"/>
              <a:t>- od ryczałtu od przychodów ewidencjonowanych, karty podatkowej w przypadku osób fizycznych prowadzących działalność gospodarczą, </a:t>
            </a:r>
            <a:endParaRPr sz="1500"/>
          </a:p>
          <a:p>
            <a:pPr marL="0" lvl="0" indent="0" algn="l" rtl="0">
              <a:spcBef>
                <a:spcPts val="1600"/>
              </a:spcBef>
              <a:spcAft>
                <a:spcPts val="1600"/>
              </a:spcAft>
              <a:buNone/>
            </a:pPr>
            <a:r>
              <a:rPr lang="pl" sz="1500"/>
              <a:t>- od zryczałtowanego podatku dochodowego od przychodów osób duchownych. </a:t>
            </a:r>
            <a:endParaRPr sz="1500"/>
          </a:p>
        </p:txBody>
      </p:sp>
      <p:sp>
        <p:nvSpPr>
          <p:cNvPr id="237" name="Google Shape;237;p24"/>
          <p:cNvSpPr txBox="1"/>
          <p:nvPr/>
        </p:nvSpPr>
        <p:spPr>
          <a:xfrm>
            <a:off x="195175" y="3736650"/>
            <a:ext cx="8762100" cy="108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sz="2100" b="1">
                <a:latin typeface="Calibri"/>
                <a:ea typeface="Calibri"/>
                <a:cs typeface="Calibri"/>
                <a:sym typeface="Calibri"/>
              </a:rPr>
              <a:t>SKŁADKA NA UBEZPIECZENIE ZDROWOTNE JEST MIESIĘCZNA I NIEPODZIELNA.</a:t>
            </a:r>
            <a:endParaRPr sz="2100" b="1">
              <a:latin typeface="Calibri"/>
              <a:ea typeface="Calibri"/>
              <a:cs typeface="Calibri"/>
              <a:sym typeface="Calibri"/>
            </a:endParaRPr>
          </a:p>
        </p:txBody>
      </p:sp>
      <p:pic>
        <p:nvPicPr>
          <p:cNvPr id="238" name="Google Shape;238;p24"/>
          <p:cNvPicPr preferRelativeResize="0"/>
          <p:nvPr/>
        </p:nvPicPr>
        <p:blipFill>
          <a:blip r:embed="rId3">
            <a:alphaModFix/>
          </a:blip>
          <a:stretch>
            <a:fillRect/>
          </a:stretch>
        </p:blipFill>
        <p:spPr>
          <a:xfrm>
            <a:off x="5730000" y="1220001"/>
            <a:ext cx="3227174" cy="18152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6"/>
                                        </p:tgtEl>
                                        <p:attrNameLst>
                                          <p:attrName>style.visibility</p:attrName>
                                        </p:attrNameLst>
                                      </p:cBhvr>
                                      <p:to>
                                        <p:strVal val="visible"/>
                                      </p:to>
                                    </p:set>
                                    <p:animEffect transition="in" filter="fade">
                                      <p:cBhvr>
                                        <p:cTn id="7" dur="1000"/>
                                        <p:tgtEl>
                                          <p:spTgt spid="2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7"/>
                                        </p:tgtEl>
                                        <p:attrNameLst>
                                          <p:attrName>style.visibility</p:attrName>
                                        </p:attrNameLst>
                                      </p:cBhvr>
                                      <p:to>
                                        <p:strVal val="visible"/>
                                      </p:to>
                                    </p:set>
                                    <p:animEffect transition="in" filter="fade">
                                      <p:cBhvr>
                                        <p:cTn id="12" dur="1000"/>
                                        <p:tgtEl>
                                          <p:spTgt spid="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5"/>
          <p:cNvSpPr txBox="1">
            <a:spLocks noGrp="1"/>
          </p:cNvSpPr>
          <p:nvPr>
            <p:ph type="ctrTitle"/>
          </p:nvPr>
        </p:nvSpPr>
        <p:spPr>
          <a:xfrm>
            <a:off x="195175" y="189075"/>
            <a:ext cx="8742000" cy="4777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pl" b="1" i="1"/>
              <a:t>Składki na Fundusze</a:t>
            </a:r>
            <a:endParaRPr b="1" i="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6"/>
          <p:cNvSpPr/>
          <p:nvPr/>
        </p:nvSpPr>
        <p:spPr>
          <a:xfrm>
            <a:off x="2899050" y="372025"/>
            <a:ext cx="2602200" cy="1158900"/>
          </a:xfrm>
          <a:prstGeom prst="roundRect">
            <a:avLst>
              <a:gd name="adj" fmla="val 16667"/>
            </a:avLst>
          </a:prstGeom>
          <a:solidFill>
            <a:srgbClr val="CC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1700" b="1"/>
              <a:t>Rodzaje Funduszy</a:t>
            </a:r>
            <a:endParaRPr sz="1700" b="1"/>
          </a:p>
        </p:txBody>
      </p:sp>
      <p:sp>
        <p:nvSpPr>
          <p:cNvPr id="249" name="Google Shape;249;p26"/>
          <p:cNvSpPr/>
          <p:nvPr/>
        </p:nvSpPr>
        <p:spPr>
          <a:xfrm>
            <a:off x="6100950" y="1047150"/>
            <a:ext cx="2327700" cy="1524600"/>
          </a:xfrm>
          <a:prstGeom prst="wave">
            <a:avLst>
              <a:gd name="adj1" fmla="val 12500"/>
              <a:gd name="adj2" fmla="val 0"/>
            </a:avLst>
          </a:prstGeom>
          <a:solidFill>
            <a:srgbClr val="CC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Fundusz Emerytur Pomostowych</a:t>
            </a:r>
            <a:endParaRPr/>
          </a:p>
        </p:txBody>
      </p:sp>
      <p:sp>
        <p:nvSpPr>
          <p:cNvPr id="250" name="Google Shape;250;p26"/>
          <p:cNvSpPr/>
          <p:nvPr/>
        </p:nvSpPr>
        <p:spPr>
          <a:xfrm>
            <a:off x="276575" y="1622425"/>
            <a:ext cx="2500500" cy="1219800"/>
          </a:xfrm>
          <a:prstGeom prst="doubleWave">
            <a:avLst>
              <a:gd name="adj1" fmla="val 6250"/>
              <a:gd name="adj2" fmla="val 0"/>
            </a:avLst>
          </a:prstGeom>
          <a:solidFill>
            <a:srgbClr val="CC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Składka na Fundusz Pracy</a:t>
            </a:r>
            <a:endParaRPr/>
          </a:p>
        </p:txBody>
      </p:sp>
      <p:sp>
        <p:nvSpPr>
          <p:cNvPr id="251" name="Google Shape;251;p26"/>
          <p:cNvSpPr/>
          <p:nvPr/>
        </p:nvSpPr>
        <p:spPr>
          <a:xfrm>
            <a:off x="3346275" y="2018775"/>
            <a:ext cx="2307450" cy="1311300"/>
          </a:xfrm>
          <a:prstGeom prst="flowChartPunchedTape">
            <a:avLst/>
          </a:prstGeom>
          <a:solidFill>
            <a:srgbClr val="CC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pl"/>
              <a:t>Fundusz Gwarantowanych Świadczeń Pracowniczych </a:t>
            </a:r>
            <a:endParaRPr/>
          </a:p>
        </p:txBody>
      </p:sp>
      <p:sp>
        <p:nvSpPr>
          <p:cNvPr id="252" name="Google Shape;252;p26"/>
          <p:cNvSpPr/>
          <p:nvPr/>
        </p:nvSpPr>
        <p:spPr>
          <a:xfrm>
            <a:off x="683100" y="3299575"/>
            <a:ext cx="1504500" cy="1382400"/>
          </a:xfrm>
          <a:prstGeom prst="upArrow">
            <a:avLst>
              <a:gd name="adj1" fmla="val 50000"/>
              <a:gd name="adj2" fmla="val 50000"/>
            </a:avLst>
          </a:prstGeom>
          <a:solidFill>
            <a:srgbClr val="CC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pl"/>
              <a:t>2,45%</a:t>
            </a:r>
            <a:endParaRPr/>
          </a:p>
        </p:txBody>
      </p:sp>
      <p:sp>
        <p:nvSpPr>
          <p:cNvPr id="253" name="Google Shape;253;p26"/>
          <p:cNvSpPr/>
          <p:nvPr/>
        </p:nvSpPr>
        <p:spPr>
          <a:xfrm>
            <a:off x="3844425" y="3462150"/>
            <a:ext cx="1413000" cy="1311300"/>
          </a:xfrm>
          <a:prstGeom prst="upArrow">
            <a:avLst>
              <a:gd name="adj1" fmla="val 50000"/>
              <a:gd name="adj2" fmla="val 50000"/>
            </a:avLst>
          </a:prstGeom>
          <a:solidFill>
            <a:srgbClr val="CC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pl"/>
              <a:t>0,10%</a:t>
            </a:r>
            <a:endParaRPr/>
          </a:p>
        </p:txBody>
      </p:sp>
      <p:sp>
        <p:nvSpPr>
          <p:cNvPr id="254" name="Google Shape;254;p26"/>
          <p:cNvSpPr/>
          <p:nvPr/>
        </p:nvSpPr>
        <p:spPr>
          <a:xfrm>
            <a:off x="6914250" y="3126750"/>
            <a:ext cx="1413000" cy="1555200"/>
          </a:xfrm>
          <a:prstGeom prst="upArrow">
            <a:avLst>
              <a:gd name="adj1" fmla="val 50000"/>
              <a:gd name="adj2" fmla="val 50000"/>
            </a:avLst>
          </a:prstGeom>
          <a:solidFill>
            <a:srgbClr val="CC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pl"/>
              <a:t>1,5%</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8"/>
                                        </p:tgtEl>
                                        <p:attrNameLst>
                                          <p:attrName>style.visibility</p:attrName>
                                        </p:attrNameLst>
                                      </p:cBhvr>
                                      <p:to>
                                        <p:strVal val="visible"/>
                                      </p:to>
                                    </p:set>
                                    <p:animEffect transition="in" filter="fade">
                                      <p:cBhvr>
                                        <p:cTn id="7" dur="1000"/>
                                        <p:tgtEl>
                                          <p:spTgt spid="2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0"/>
                                        </p:tgtEl>
                                        <p:attrNameLst>
                                          <p:attrName>style.visibility</p:attrName>
                                        </p:attrNameLst>
                                      </p:cBhvr>
                                      <p:to>
                                        <p:strVal val="visible"/>
                                      </p:to>
                                    </p:set>
                                    <p:animEffect transition="in" filter="fade">
                                      <p:cBhvr>
                                        <p:cTn id="12" dur="1000"/>
                                        <p:tgtEl>
                                          <p:spTgt spid="2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2"/>
                                        </p:tgtEl>
                                        <p:attrNameLst>
                                          <p:attrName>style.visibility</p:attrName>
                                        </p:attrNameLst>
                                      </p:cBhvr>
                                      <p:to>
                                        <p:strVal val="visible"/>
                                      </p:to>
                                    </p:set>
                                    <p:animEffect transition="in" filter="fade">
                                      <p:cBhvr>
                                        <p:cTn id="17" dur="1000"/>
                                        <p:tgtEl>
                                          <p:spTgt spid="25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1"/>
                                        </p:tgtEl>
                                        <p:attrNameLst>
                                          <p:attrName>style.visibility</p:attrName>
                                        </p:attrNameLst>
                                      </p:cBhvr>
                                      <p:to>
                                        <p:strVal val="visible"/>
                                      </p:to>
                                    </p:set>
                                    <p:animEffect transition="in" filter="fade">
                                      <p:cBhvr>
                                        <p:cTn id="22" dur="1000"/>
                                        <p:tgtEl>
                                          <p:spTgt spid="2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3"/>
                                        </p:tgtEl>
                                        <p:attrNameLst>
                                          <p:attrName>style.visibility</p:attrName>
                                        </p:attrNameLst>
                                      </p:cBhvr>
                                      <p:to>
                                        <p:strVal val="visible"/>
                                      </p:to>
                                    </p:set>
                                    <p:animEffect transition="in" filter="fade">
                                      <p:cBhvr>
                                        <p:cTn id="27" dur="1000"/>
                                        <p:tgtEl>
                                          <p:spTgt spid="25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9"/>
                                        </p:tgtEl>
                                        <p:attrNameLst>
                                          <p:attrName>style.visibility</p:attrName>
                                        </p:attrNameLst>
                                      </p:cBhvr>
                                      <p:to>
                                        <p:strVal val="visible"/>
                                      </p:to>
                                    </p:set>
                                    <p:animEffect transition="in" filter="fade">
                                      <p:cBhvr>
                                        <p:cTn id="32" dur="1000"/>
                                        <p:tgtEl>
                                          <p:spTgt spid="24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54"/>
                                        </p:tgtEl>
                                        <p:attrNameLst>
                                          <p:attrName>style.visibility</p:attrName>
                                        </p:attrNameLst>
                                      </p:cBhvr>
                                      <p:to>
                                        <p:strVal val="visible"/>
                                      </p:to>
                                    </p:set>
                                    <p:animEffect transition="in" filter="fade">
                                      <p:cBhvr>
                                        <p:cTn id="37" dur="1000"/>
                                        <p:tgtEl>
                                          <p:spTgt spid="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27"/>
          <p:cNvSpPr txBox="1">
            <a:spLocks noGrp="1"/>
          </p:cNvSpPr>
          <p:nvPr>
            <p:ph type="body" idx="1"/>
          </p:nvPr>
        </p:nvSpPr>
        <p:spPr>
          <a:xfrm>
            <a:off x="503850" y="1014200"/>
            <a:ext cx="22122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Fundusz Pracy jest państwowym funduszem. Głównym celem Funduszu pracy jest łagodzenie skutków bezrobocia, promocja zatrudnienia oraz aktywizacja zawodowa. </a:t>
            </a:r>
            <a:endParaRPr sz="1400"/>
          </a:p>
        </p:txBody>
      </p:sp>
      <p:sp>
        <p:nvSpPr>
          <p:cNvPr id="260" name="Google Shape;260;p27"/>
          <p:cNvSpPr/>
          <p:nvPr/>
        </p:nvSpPr>
        <p:spPr>
          <a:xfrm>
            <a:off x="201000" y="300900"/>
            <a:ext cx="8742000" cy="894600"/>
          </a:xfrm>
          <a:prstGeom prst="doubleWave">
            <a:avLst>
              <a:gd name="adj1" fmla="val 6250"/>
              <a:gd name="adj2"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200" b="1"/>
              <a:t>Fundusz Pracy</a:t>
            </a:r>
            <a:endParaRPr sz="2200" b="1"/>
          </a:p>
        </p:txBody>
      </p:sp>
      <p:sp>
        <p:nvSpPr>
          <p:cNvPr id="261" name="Google Shape;261;p27"/>
          <p:cNvSpPr txBox="1"/>
          <p:nvPr/>
        </p:nvSpPr>
        <p:spPr>
          <a:xfrm>
            <a:off x="3386975" y="1363225"/>
            <a:ext cx="3049500" cy="32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Środki z FP przeznaczone są przede wszystkim na:</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zasiłki dla bezrobotnych,</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programy zapobiegania bezrobociu,</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stypendia naukowe,</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świadczenia integracyjne,</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dodatki aktywizacyjne,</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promocję i pomoc prawną osobom zatrudnionym za granicą,</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wszelkiego rodzaju dofinansowania,</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finansowanie kosztów szkoleń dla bezrobotnych.  </a:t>
            </a:r>
            <a:endParaRPr>
              <a:latin typeface="Calibri"/>
              <a:ea typeface="Calibri"/>
              <a:cs typeface="Calibri"/>
              <a:sym typeface="Calibri"/>
            </a:endParaRPr>
          </a:p>
        </p:txBody>
      </p:sp>
      <p:sp>
        <p:nvSpPr>
          <p:cNvPr id="262" name="Google Shape;262;p27"/>
          <p:cNvSpPr txBox="1"/>
          <p:nvPr/>
        </p:nvSpPr>
        <p:spPr>
          <a:xfrm>
            <a:off x="357800" y="3462200"/>
            <a:ext cx="2212200" cy="89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263" name="Google Shape;263;p27"/>
          <p:cNvSpPr txBox="1"/>
          <p:nvPr/>
        </p:nvSpPr>
        <p:spPr>
          <a:xfrm>
            <a:off x="6483025" y="1866300"/>
            <a:ext cx="2149200" cy="238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Składkę na FP opłaca się za okres trwania obowiązkowych ubezpieczeń emerytalnego i rentowych. Nalicza się ją od kwoty stanowiącej podstawę wymiaru składek na ubezpieczenia emerytalne i rentowe. </a:t>
            </a:r>
            <a:endParaRPr>
              <a:latin typeface="Calibri"/>
              <a:ea typeface="Calibri"/>
              <a:cs typeface="Calibri"/>
              <a:sym typeface="Calibri"/>
            </a:endParaRPr>
          </a:p>
        </p:txBody>
      </p:sp>
      <p:pic>
        <p:nvPicPr>
          <p:cNvPr id="264" name="Google Shape;264;p27"/>
          <p:cNvPicPr preferRelativeResize="0"/>
          <p:nvPr/>
        </p:nvPicPr>
        <p:blipFill>
          <a:blip r:embed="rId3">
            <a:alphaModFix/>
          </a:blip>
          <a:stretch>
            <a:fillRect/>
          </a:stretch>
        </p:blipFill>
        <p:spPr>
          <a:xfrm>
            <a:off x="0" y="2903124"/>
            <a:ext cx="3362624" cy="224037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9"/>
                                        </p:tgtEl>
                                        <p:attrNameLst>
                                          <p:attrName>style.visibility</p:attrName>
                                        </p:attrNameLst>
                                      </p:cBhvr>
                                      <p:to>
                                        <p:strVal val="visible"/>
                                      </p:to>
                                    </p:set>
                                    <p:animEffect transition="in" filter="fade">
                                      <p:cBhvr>
                                        <p:cTn id="7" dur="1000"/>
                                        <p:tgtEl>
                                          <p:spTgt spid="2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1"/>
                                        </p:tgtEl>
                                        <p:attrNameLst>
                                          <p:attrName>style.visibility</p:attrName>
                                        </p:attrNameLst>
                                      </p:cBhvr>
                                      <p:to>
                                        <p:strVal val="visible"/>
                                      </p:to>
                                    </p:set>
                                    <p:animEffect transition="in" filter="fade">
                                      <p:cBhvr>
                                        <p:cTn id="12" dur="1000"/>
                                        <p:tgtEl>
                                          <p:spTgt spid="2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3"/>
                                        </p:tgtEl>
                                        <p:attrNameLst>
                                          <p:attrName>style.visibility</p:attrName>
                                        </p:attrNameLst>
                                      </p:cBhvr>
                                      <p:to>
                                        <p:strVal val="visible"/>
                                      </p:to>
                                    </p:set>
                                    <p:animEffect transition="in" filter="fade">
                                      <p:cBhvr>
                                        <p:cTn id="17" dur="10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28"/>
          <p:cNvSpPr txBox="1">
            <a:spLocks noGrp="1"/>
          </p:cNvSpPr>
          <p:nvPr>
            <p:ph type="title"/>
          </p:nvPr>
        </p:nvSpPr>
        <p:spPr>
          <a:xfrm>
            <a:off x="195175" y="189075"/>
            <a:ext cx="8762100" cy="10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pl" b="1"/>
              <a:t>Kto jest zwolniony z opłacania składek na Fundusz Pracy?</a:t>
            </a:r>
            <a:endParaRPr b="1"/>
          </a:p>
        </p:txBody>
      </p:sp>
      <p:sp>
        <p:nvSpPr>
          <p:cNvPr id="270" name="Google Shape;270;p28"/>
          <p:cNvSpPr txBox="1">
            <a:spLocks noGrp="1"/>
          </p:cNvSpPr>
          <p:nvPr>
            <p:ph type="body" idx="1"/>
          </p:nvPr>
        </p:nvSpPr>
        <p:spPr>
          <a:xfrm>
            <a:off x="195175" y="994550"/>
            <a:ext cx="2734500" cy="116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1) Starsi pracownicy. Gdy kobieta ukończyła co najmniej 55 lat, a mężczyzna co najmniej 60 lat.</a:t>
            </a:r>
            <a:endParaRPr sz="1400"/>
          </a:p>
        </p:txBody>
      </p:sp>
      <p:sp>
        <p:nvSpPr>
          <p:cNvPr id="271" name="Google Shape;271;p28"/>
          <p:cNvSpPr txBox="1"/>
          <p:nvPr/>
        </p:nvSpPr>
        <p:spPr>
          <a:xfrm>
            <a:off x="550950" y="2100100"/>
            <a:ext cx="2510700" cy="217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2) Pracownicy powracający z urlopów macierzyńskich i wychowawczych. Zwolnienie to przysługuje w okresie 36 miesięcy od pierwszego dnia miesiąca następującego po miesiącu, w którym nastąpiło zakończenie urlopu. Nie dotyczy to zleceniodawców.</a:t>
            </a:r>
            <a:endParaRPr>
              <a:latin typeface="Calibri"/>
              <a:ea typeface="Calibri"/>
              <a:cs typeface="Calibri"/>
              <a:sym typeface="Calibri"/>
            </a:endParaRPr>
          </a:p>
        </p:txBody>
      </p:sp>
      <p:sp>
        <p:nvSpPr>
          <p:cNvPr id="272" name="Google Shape;272;p28"/>
          <p:cNvSpPr txBox="1"/>
          <p:nvPr/>
        </p:nvSpPr>
        <p:spPr>
          <a:xfrm>
            <a:off x="3270150" y="1459700"/>
            <a:ext cx="2363400" cy="188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3) Bezrobotni zatrudnieni na podstawie umowy o pracę, którzy ukończyli 50 rok życia. FP nie jest opłacany przez okres 12 miesięcy, od pierwszego miesiąca po zawarciu umowy o pracę, za osoby zatrudnione, które ukończyły 50 rok życia i w okresie 30 dni przed zatrudnieniem pozostawiły w ewidencji bezrobotnym powiatowego urzędu pracy. </a:t>
            </a:r>
            <a:endParaRPr>
              <a:latin typeface="Calibri"/>
              <a:ea typeface="Calibri"/>
              <a:cs typeface="Calibri"/>
              <a:sym typeface="Calibri"/>
            </a:endParaRPr>
          </a:p>
        </p:txBody>
      </p:sp>
      <p:sp>
        <p:nvSpPr>
          <p:cNvPr id="273" name="Google Shape;273;p28"/>
          <p:cNvSpPr txBox="1"/>
          <p:nvPr/>
        </p:nvSpPr>
        <p:spPr>
          <a:xfrm>
            <a:off x="5979075" y="994550"/>
            <a:ext cx="3079800" cy="140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4) Osoby zatrudnione na umowę zlecenia. Gdy podstawa wymiaru składek na ubezpieczenia społeczne, w przeliczeniu na miesiąc, wynosi mniej niż wysokość minimalnego wynagrodzenia za pracę. Osoba fizyczna, która przy prowadzonej przez siebie działalności zatrudnia tylko zleceniodawców. </a:t>
            </a:r>
            <a:endParaRPr>
              <a:latin typeface="Calibri"/>
              <a:ea typeface="Calibri"/>
              <a:cs typeface="Calibri"/>
              <a:sym typeface="Calibri"/>
            </a:endParaRPr>
          </a:p>
        </p:txBody>
      </p:sp>
      <p:sp>
        <p:nvSpPr>
          <p:cNvPr id="274" name="Google Shape;274;p28"/>
          <p:cNvSpPr txBox="1"/>
          <p:nvPr/>
        </p:nvSpPr>
        <p:spPr>
          <a:xfrm>
            <a:off x="5979075" y="3452025"/>
            <a:ext cx="2958000" cy="174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5) Młodzi bezrobotni. Gdy nie ukończyła ona 30 roku życia lub podjęła pracę u danego pracodawcy na podstawie skierowania z powiatowego urzędu pracy. </a:t>
            </a:r>
            <a:endParaRPr>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0"/>
                                        </p:tgtEl>
                                        <p:attrNameLst>
                                          <p:attrName>style.visibility</p:attrName>
                                        </p:attrNameLst>
                                      </p:cBhvr>
                                      <p:to>
                                        <p:strVal val="visible"/>
                                      </p:to>
                                    </p:set>
                                    <p:animEffect transition="in" filter="fade">
                                      <p:cBhvr>
                                        <p:cTn id="7" dur="1000"/>
                                        <p:tgtEl>
                                          <p:spTgt spid="2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1"/>
                                        </p:tgtEl>
                                        <p:attrNameLst>
                                          <p:attrName>style.visibility</p:attrName>
                                        </p:attrNameLst>
                                      </p:cBhvr>
                                      <p:to>
                                        <p:strVal val="visible"/>
                                      </p:to>
                                    </p:set>
                                    <p:animEffect transition="in" filter="fade">
                                      <p:cBhvr>
                                        <p:cTn id="12" dur="1000"/>
                                        <p:tgtEl>
                                          <p:spTgt spid="27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2"/>
                                        </p:tgtEl>
                                        <p:attrNameLst>
                                          <p:attrName>style.visibility</p:attrName>
                                        </p:attrNameLst>
                                      </p:cBhvr>
                                      <p:to>
                                        <p:strVal val="visible"/>
                                      </p:to>
                                    </p:set>
                                    <p:animEffect transition="in" filter="fade">
                                      <p:cBhvr>
                                        <p:cTn id="17" dur="1000"/>
                                        <p:tgtEl>
                                          <p:spTgt spid="27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3"/>
                                        </p:tgtEl>
                                        <p:attrNameLst>
                                          <p:attrName>style.visibility</p:attrName>
                                        </p:attrNameLst>
                                      </p:cBhvr>
                                      <p:to>
                                        <p:strVal val="visible"/>
                                      </p:to>
                                    </p:set>
                                    <p:animEffect transition="in" filter="fade">
                                      <p:cBhvr>
                                        <p:cTn id="22" dur="1000"/>
                                        <p:tgtEl>
                                          <p:spTgt spid="27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4"/>
                                        </p:tgtEl>
                                        <p:attrNameLst>
                                          <p:attrName>style.visibility</p:attrName>
                                        </p:attrNameLst>
                                      </p:cBhvr>
                                      <p:to>
                                        <p:strVal val="visible"/>
                                      </p:to>
                                    </p:set>
                                    <p:animEffect transition="in" filter="fade">
                                      <p:cBhvr>
                                        <p:cTn id="27" dur="1000"/>
                                        <p:tgtEl>
                                          <p:spTgt spid="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29"/>
          <p:cNvSpPr txBox="1">
            <a:spLocks noGrp="1"/>
          </p:cNvSpPr>
          <p:nvPr>
            <p:ph type="body" idx="1"/>
          </p:nvPr>
        </p:nvSpPr>
        <p:spPr>
          <a:xfrm>
            <a:off x="422750" y="1073300"/>
            <a:ext cx="21816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Od ponad 20 lat pracodawcy opłacają składki na FGŚP, który jest państwowym Funduszem Celowym. Głównym jego celem jest ochrona roszczeń pracowniczych w sytuacji niewypłacalności pracodawcy. </a:t>
            </a:r>
            <a:endParaRPr sz="1400"/>
          </a:p>
        </p:txBody>
      </p:sp>
      <p:sp>
        <p:nvSpPr>
          <p:cNvPr id="280" name="Google Shape;280;p29"/>
          <p:cNvSpPr/>
          <p:nvPr/>
        </p:nvSpPr>
        <p:spPr>
          <a:xfrm>
            <a:off x="201000" y="300900"/>
            <a:ext cx="8742000" cy="894600"/>
          </a:xfrm>
          <a:prstGeom prst="doubleWave">
            <a:avLst>
              <a:gd name="adj1" fmla="val 6250"/>
              <a:gd name="adj2"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200" b="1"/>
              <a:t>Fundusz Gwarantowanych Świadczeń Pracowniczych</a:t>
            </a:r>
            <a:endParaRPr sz="2200" b="1"/>
          </a:p>
        </p:txBody>
      </p:sp>
      <p:sp>
        <p:nvSpPr>
          <p:cNvPr id="281" name="Google Shape;281;p29"/>
          <p:cNvSpPr txBox="1"/>
          <p:nvPr/>
        </p:nvSpPr>
        <p:spPr>
          <a:xfrm>
            <a:off x="2904088" y="1144675"/>
            <a:ext cx="2836200" cy="251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Fundusz ten realizuje dwa główne cele:</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dokonuje wypłaty świadczeń należnych pracownikom od niewypłacalnego pracodawcy oraz na podstawie przepisów innych ustaw szczególnych,</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dochodzi zwrotu wypłaconych świadczeń od podmiotów i osób do tego zobowiązanych. </a:t>
            </a:r>
            <a:endParaRPr>
              <a:latin typeface="Calibri"/>
              <a:ea typeface="Calibri"/>
              <a:cs typeface="Calibri"/>
              <a:sym typeface="Calibri"/>
            </a:endParaRPr>
          </a:p>
        </p:txBody>
      </p:sp>
      <p:sp>
        <p:nvSpPr>
          <p:cNvPr id="282" name="Google Shape;282;p29"/>
          <p:cNvSpPr txBox="1"/>
          <p:nvPr/>
        </p:nvSpPr>
        <p:spPr>
          <a:xfrm>
            <a:off x="5857100" y="1256475"/>
            <a:ext cx="2836200" cy="473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sz="1300">
                <a:latin typeface="Calibri"/>
                <a:ea typeface="Calibri"/>
                <a:cs typeface="Calibri"/>
                <a:sym typeface="Calibri"/>
              </a:rPr>
              <a:t>Składkę na FGŚP pracodawca nalicza i opłaca za pracownika oraz za osobę fizyczną obowiązkowo podlegającą ubezpieczeniom emerytalno-rentowym, która zgodnie z przepisami polskiego prawa: </a:t>
            </a:r>
            <a:endParaRPr sz="1300">
              <a:latin typeface="Calibri"/>
              <a:ea typeface="Calibri"/>
              <a:cs typeface="Calibri"/>
              <a:sym typeface="Calibri"/>
            </a:endParaRPr>
          </a:p>
          <a:p>
            <a:pPr marL="0" lvl="0" indent="0" algn="l" rtl="0">
              <a:spcBef>
                <a:spcPts val="0"/>
              </a:spcBef>
              <a:spcAft>
                <a:spcPts val="0"/>
              </a:spcAft>
              <a:buNone/>
            </a:pPr>
            <a:r>
              <a:rPr lang="pl" sz="1300">
                <a:latin typeface="Calibri"/>
                <a:ea typeface="Calibri"/>
                <a:cs typeface="Calibri"/>
                <a:sym typeface="Calibri"/>
              </a:rPr>
              <a:t>- pozostaje z pracodawcą w stosunku pracy lub jest zatrudniona na podstawie umowy o pracę nakładczą,</a:t>
            </a:r>
            <a:endParaRPr sz="1300">
              <a:latin typeface="Calibri"/>
              <a:ea typeface="Calibri"/>
              <a:cs typeface="Calibri"/>
              <a:sym typeface="Calibri"/>
            </a:endParaRPr>
          </a:p>
          <a:p>
            <a:pPr marL="0" lvl="0" indent="0" algn="l" rtl="0">
              <a:spcBef>
                <a:spcPts val="0"/>
              </a:spcBef>
              <a:spcAft>
                <a:spcPts val="0"/>
              </a:spcAft>
              <a:buNone/>
            </a:pPr>
            <a:r>
              <a:rPr lang="pl" sz="1300">
                <a:latin typeface="Calibri"/>
                <a:ea typeface="Calibri"/>
                <a:cs typeface="Calibri"/>
                <a:sym typeface="Calibri"/>
              </a:rPr>
              <a:t>- wykonuje pracę na podstawie umowy agencyjnej lub umowy zlecenia</a:t>
            </a:r>
            <a:endParaRPr sz="1300">
              <a:latin typeface="Calibri"/>
              <a:ea typeface="Calibri"/>
              <a:cs typeface="Calibri"/>
              <a:sym typeface="Calibri"/>
            </a:endParaRPr>
          </a:p>
          <a:p>
            <a:pPr marL="0" lvl="0" indent="0" algn="l" rtl="0">
              <a:spcBef>
                <a:spcPts val="0"/>
              </a:spcBef>
              <a:spcAft>
                <a:spcPts val="0"/>
              </a:spcAft>
              <a:buNone/>
            </a:pPr>
            <a:r>
              <a:rPr lang="pl" sz="1300">
                <a:latin typeface="Calibri"/>
                <a:ea typeface="Calibri"/>
                <a:cs typeface="Calibri"/>
                <a:sym typeface="Calibri"/>
              </a:rPr>
              <a:t>- wykonuje pracę zarobkową na podstawie innej niż stosunek pracy na rzecz pracodawcy, będącego rolniczą spółdzielnią produkcyjną, spółdzielnią kółek rolniczych lub inną spółdzielnią, zajmującą się produkcją rolną. </a:t>
            </a:r>
            <a:endParaRPr sz="1300">
              <a:latin typeface="Calibri"/>
              <a:ea typeface="Calibri"/>
              <a:cs typeface="Calibri"/>
              <a:sym typeface="Calibri"/>
            </a:endParaRPr>
          </a:p>
        </p:txBody>
      </p:sp>
      <p:sp>
        <p:nvSpPr>
          <p:cNvPr id="283" name="Google Shape;283;p29"/>
          <p:cNvSpPr txBox="1"/>
          <p:nvPr/>
        </p:nvSpPr>
        <p:spPr>
          <a:xfrm>
            <a:off x="1496300" y="3817975"/>
            <a:ext cx="4838400" cy="72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pic>
        <p:nvPicPr>
          <p:cNvPr id="284" name="Google Shape;284;p29"/>
          <p:cNvPicPr preferRelativeResize="0"/>
          <p:nvPr/>
        </p:nvPicPr>
        <p:blipFill>
          <a:blip r:embed="rId3">
            <a:alphaModFix/>
          </a:blip>
          <a:stretch>
            <a:fillRect/>
          </a:stretch>
        </p:blipFill>
        <p:spPr>
          <a:xfrm>
            <a:off x="1496299" y="3368399"/>
            <a:ext cx="3610626" cy="17751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9"/>
                                        </p:tgtEl>
                                        <p:attrNameLst>
                                          <p:attrName>style.visibility</p:attrName>
                                        </p:attrNameLst>
                                      </p:cBhvr>
                                      <p:to>
                                        <p:strVal val="visible"/>
                                      </p:to>
                                    </p:set>
                                    <p:animEffect transition="in" filter="fade">
                                      <p:cBhvr>
                                        <p:cTn id="7" dur="1000"/>
                                        <p:tgtEl>
                                          <p:spTgt spid="2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1"/>
                                        </p:tgtEl>
                                        <p:attrNameLst>
                                          <p:attrName>style.visibility</p:attrName>
                                        </p:attrNameLst>
                                      </p:cBhvr>
                                      <p:to>
                                        <p:strVal val="visible"/>
                                      </p:to>
                                    </p:set>
                                    <p:animEffect transition="in" filter="fade">
                                      <p:cBhvr>
                                        <p:cTn id="12" dur="1000"/>
                                        <p:tgtEl>
                                          <p:spTgt spid="28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2"/>
                                        </p:tgtEl>
                                        <p:attrNameLst>
                                          <p:attrName>style.visibility</p:attrName>
                                        </p:attrNameLst>
                                      </p:cBhvr>
                                      <p:to>
                                        <p:strVal val="visible"/>
                                      </p:to>
                                    </p:set>
                                    <p:animEffect transition="in" filter="fade">
                                      <p:cBhvr>
                                        <p:cTn id="17" dur="1000"/>
                                        <p:tgtEl>
                                          <p:spTgt spid="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0"/>
          <p:cNvSpPr txBox="1">
            <a:spLocks noGrp="1"/>
          </p:cNvSpPr>
          <p:nvPr>
            <p:ph type="body" idx="1"/>
          </p:nvPr>
        </p:nvSpPr>
        <p:spPr>
          <a:xfrm>
            <a:off x="201000" y="1128375"/>
            <a:ext cx="2913300" cy="3057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Składkę na FGŚP nalicza się za zatrudnione osoby w tym również wykonujące umowę zlecenia , od wypłat stanowiących podstawę wymiaru składek na ubezpieczenia emerytalno-rentowe, bez stosowania jej rocznego ograniczenia. Składka na FGŚP jest opłacana bez względu na wysokość wypłacanego w danym miesiącu wynagrodzenia.</a:t>
            </a:r>
            <a:endParaRPr sz="1400"/>
          </a:p>
        </p:txBody>
      </p:sp>
      <p:sp>
        <p:nvSpPr>
          <p:cNvPr id="290" name="Google Shape;290;p30"/>
          <p:cNvSpPr/>
          <p:nvPr/>
        </p:nvSpPr>
        <p:spPr>
          <a:xfrm>
            <a:off x="201000" y="300900"/>
            <a:ext cx="8742000" cy="894600"/>
          </a:xfrm>
          <a:prstGeom prst="doubleWave">
            <a:avLst>
              <a:gd name="adj1" fmla="val 6250"/>
              <a:gd name="adj2"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200" b="1"/>
              <a:t>Fundusz Gwarantowanych Świadczeń Pracowniczych</a:t>
            </a:r>
            <a:endParaRPr sz="2200" b="1"/>
          </a:p>
        </p:txBody>
      </p:sp>
      <p:sp>
        <p:nvSpPr>
          <p:cNvPr id="291" name="Google Shape;291;p30"/>
          <p:cNvSpPr txBox="1"/>
          <p:nvPr/>
        </p:nvSpPr>
        <p:spPr>
          <a:xfrm>
            <a:off x="871900" y="3736750"/>
            <a:ext cx="3232500" cy="231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Od 5 września 2017 roku za osoby spokrewnione lub spowinowacone z pracodawcą będącym osobą fizyczną należy naliczać składki na FGŚP. </a:t>
            </a:r>
            <a:endParaRPr>
              <a:latin typeface="Calibri"/>
              <a:ea typeface="Calibri"/>
              <a:cs typeface="Calibri"/>
              <a:sym typeface="Calibri"/>
            </a:endParaRPr>
          </a:p>
        </p:txBody>
      </p:sp>
      <p:pic>
        <p:nvPicPr>
          <p:cNvPr id="292" name="Google Shape;292;p30"/>
          <p:cNvPicPr preferRelativeResize="0"/>
          <p:nvPr/>
        </p:nvPicPr>
        <p:blipFill rotWithShape="1">
          <a:blip r:embed="rId3">
            <a:alphaModFix/>
          </a:blip>
          <a:srcRect t="-1350" b="1349"/>
          <a:stretch/>
        </p:blipFill>
        <p:spPr>
          <a:xfrm>
            <a:off x="3930504" y="1413000"/>
            <a:ext cx="5213496" cy="36820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9"/>
                                        </p:tgtEl>
                                        <p:attrNameLst>
                                          <p:attrName>style.visibility</p:attrName>
                                        </p:attrNameLst>
                                      </p:cBhvr>
                                      <p:to>
                                        <p:strVal val="visible"/>
                                      </p:to>
                                    </p:set>
                                    <p:animEffect transition="in" filter="fade">
                                      <p:cBhvr>
                                        <p:cTn id="7" dur="1000"/>
                                        <p:tgtEl>
                                          <p:spTgt spid="2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1"/>
                                        </p:tgtEl>
                                        <p:attrNameLst>
                                          <p:attrName>style.visibility</p:attrName>
                                        </p:attrNameLst>
                                      </p:cBhvr>
                                      <p:to>
                                        <p:strVal val="visible"/>
                                      </p:to>
                                    </p:set>
                                    <p:animEffect transition="in" filter="fade">
                                      <p:cBhvr>
                                        <p:cTn id="12" dur="100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1"/>
          <p:cNvSpPr txBox="1">
            <a:spLocks noGrp="1"/>
          </p:cNvSpPr>
          <p:nvPr>
            <p:ph type="title"/>
          </p:nvPr>
        </p:nvSpPr>
        <p:spPr>
          <a:xfrm>
            <a:off x="819150" y="195025"/>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b="1"/>
              <a:t>Kto jest zwolniony ze składek na FGŚP?</a:t>
            </a:r>
            <a:endParaRPr b="1"/>
          </a:p>
        </p:txBody>
      </p:sp>
      <p:sp>
        <p:nvSpPr>
          <p:cNvPr id="298" name="Google Shape;298;p31"/>
          <p:cNvSpPr txBox="1">
            <a:spLocks noGrp="1"/>
          </p:cNvSpPr>
          <p:nvPr>
            <p:ph type="body" idx="1"/>
          </p:nvPr>
        </p:nvSpPr>
        <p:spPr>
          <a:xfrm>
            <a:off x="382050" y="994575"/>
            <a:ext cx="2466300" cy="882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1) Osoby, które ukończyły wiek: 55 lat - kobiety i 60 lat - mężczyźni. - bezterminowe.</a:t>
            </a:r>
            <a:endParaRPr sz="1400"/>
          </a:p>
        </p:txBody>
      </p:sp>
      <p:sp>
        <p:nvSpPr>
          <p:cNvPr id="299" name="Google Shape;299;p31"/>
          <p:cNvSpPr txBox="1"/>
          <p:nvPr/>
        </p:nvSpPr>
        <p:spPr>
          <a:xfrm>
            <a:off x="571275" y="2811700"/>
            <a:ext cx="2205900" cy="149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2) Pracownicy, którzy powrócili do pracy po wykorzystanym urlopie macierzyńskim, urlopie rodzicielskim lub urlopie wychowawczym. - 36 miesięcy.</a:t>
            </a:r>
            <a:endParaRPr>
              <a:latin typeface="Calibri"/>
              <a:ea typeface="Calibri"/>
              <a:cs typeface="Calibri"/>
              <a:sym typeface="Calibri"/>
            </a:endParaRPr>
          </a:p>
        </p:txBody>
      </p:sp>
      <p:sp>
        <p:nvSpPr>
          <p:cNvPr id="300" name="Google Shape;300;p31"/>
          <p:cNvSpPr txBox="1"/>
          <p:nvPr/>
        </p:nvSpPr>
        <p:spPr>
          <a:xfrm>
            <a:off x="3000700" y="1408900"/>
            <a:ext cx="2398800" cy="156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3)Pracownicy, którzy ukończyli 50 rok życia i w okresie 30 dni przed zatrudnieniem byli zarejestrowani jako bezrobotni w PUP. </a:t>
            </a:r>
            <a:endParaRPr>
              <a:latin typeface="Calibri"/>
              <a:ea typeface="Calibri"/>
              <a:cs typeface="Calibri"/>
              <a:sym typeface="Calibri"/>
            </a:endParaRPr>
          </a:p>
        </p:txBody>
      </p:sp>
      <p:sp>
        <p:nvSpPr>
          <p:cNvPr id="301" name="Google Shape;301;p31"/>
          <p:cNvSpPr txBox="1"/>
          <p:nvPr/>
        </p:nvSpPr>
        <p:spPr>
          <a:xfrm>
            <a:off x="6241050" y="1205575"/>
            <a:ext cx="2083800" cy="116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4)Pracownicy, którzy podjęli zatrudnienie na podstawie skierowania z PUP i nie ukończyli 30. roku życia. </a:t>
            </a:r>
            <a:endParaRPr>
              <a:latin typeface="Calibri"/>
              <a:ea typeface="Calibri"/>
              <a:cs typeface="Calibri"/>
              <a:sym typeface="Calibri"/>
            </a:endParaRPr>
          </a:p>
        </p:txBody>
      </p:sp>
      <p:pic>
        <p:nvPicPr>
          <p:cNvPr id="302" name="Google Shape;302;p31"/>
          <p:cNvPicPr preferRelativeResize="0"/>
          <p:nvPr/>
        </p:nvPicPr>
        <p:blipFill>
          <a:blip r:embed="rId3">
            <a:alphaModFix/>
          </a:blip>
          <a:stretch>
            <a:fillRect/>
          </a:stretch>
        </p:blipFill>
        <p:spPr>
          <a:xfrm>
            <a:off x="3451273" y="2738350"/>
            <a:ext cx="5692725" cy="24051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8"/>
                                        </p:tgtEl>
                                        <p:attrNameLst>
                                          <p:attrName>style.visibility</p:attrName>
                                        </p:attrNameLst>
                                      </p:cBhvr>
                                      <p:to>
                                        <p:strVal val="visible"/>
                                      </p:to>
                                    </p:set>
                                    <p:animEffect transition="in" filter="fade">
                                      <p:cBhvr>
                                        <p:cTn id="7" dur="1000"/>
                                        <p:tgtEl>
                                          <p:spTgt spid="2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9"/>
                                        </p:tgtEl>
                                        <p:attrNameLst>
                                          <p:attrName>style.visibility</p:attrName>
                                        </p:attrNameLst>
                                      </p:cBhvr>
                                      <p:to>
                                        <p:strVal val="visible"/>
                                      </p:to>
                                    </p:set>
                                    <p:animEffect transition="in" filter="fade">
                                      <p:cBhvr>
                                        <p:cTn id="12" dur="1000"/>
                                        <p:tgtEl>
                                          <p:spTgt spid="29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0"/>
                                        </p:tgtEl>
                                        <p:attrNameLst>
                                          <p:attrName>style.visibility</p:attrName>
                                        </p:attrNameLst>
                                      </p:cBhvr>
                                      <p:to>
                                        <p:strVal val="visible"/>
                                      </p:to>
                                    </p:set>
                                    <p:animEffect transition="in" filter="fade">
                                      <p:cBhvr>
                                        <p:cTn id="17" dur="1000"/>
                                        <p:tgtEl>
                                          <p:spTgt spid="30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1"/>
                                        </p:tgtEl>
                                        <p:attrNameLst>
                                          <p:attrName>style.visibility</p:attrName>
                                        </p:attrNameLst>
                                      </p:cBhvr>
                                      <p:to>
                                        <p:strVal val="visible"/>
                                      </p:to>
                                    </p:set>
                                    <p:animEffect transition="in" filter="fade">
                                      <p:cBhvr>
                                        <p:cTn id="22"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4"/>
          <p:cNvSpPr/>
          <p:nvPr/>
        </p:nvSpPr>
        <p:spPr>
          <a:xfrm>
            <a:off x="3092225" y="483850"/>
            <a:ext cx="2537100" cy="1357200"/>
          </a:xfrm>
          <a:prstGeom prst="roundRect">
            <a:avLst>
              <a:gd name="adj" fmla="val 16667"/>
            </a:avLst>
          </a:prstGeom>
          <a:solidFill>
            <a:srgbClr val="D9D9D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b="1"/>
              <a:t>Rodzaje składek na ubezpieczenia społeczne, które finansuje pracodawca</a:t>
            </a:r>
            <a:endParaRPr b="1"/>
          </a:p>
        </p:txBody>
      </p:sp>
      <p:sp>
        <p:nvSpPr>
          <p:cNvPr id="135" name="Google Shape;135;p14"/>
          <p:cNvSpPr/>
          <p:nvPr/>
        </p:nvSpPr>
        <p:spPr>
          <a:xfrm>
            <a:off x="6406000" y="1083575"/>
            <a:ext cx="2226125" cy="1357200"/>
          </a:xfrm>
          <a:prstGeom prst="flowChartPunchedTap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Składka wypadkowa</a:t>
            </a:r>
            <a:endParaRPr/>
          </a:p>
        </p:txBody>
      </p:sp>
      <p:sp>
        <p:nvSpPr>
          <p:cNvPr id="136" name="Google Shape;136;p14"/>
          <p:cNvSpPr/>
          <p:nvPr/>
        </p:nvSpPr>
        <p:spPr>
          <a:xfrm>
            <a:off x="459450" y="1214550"/>
            <a:ext cx="2053500" cy="1357200"/>
          </a:xfrm>
          <a:prstGeom prst="wave">
            <a:avLst>
              <a:gd name="adj1" fmla="val 12500"/>
              <a:gd name="adj2"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Składka emerytalna</a:t>
            </a:r>
            <a:endParaRPr/>
          </a:p>
        </p:txBody>
      </p:sp>
      <p:sp>
        <p:nvSpPr>
          <p:cNvPr id="137" name="Google Shape;137;p14"/>
          <p:cNvSpPr/>
          <p:nvPr/>
        </p:nvSpPr>
        <p:spPr>
          <a:xfrm>
            <a:off x="3199925" y="2247625"/>
            <a:ext cx="2429400" cy="1357200"/>
          </a:xfrm>
          <a:prstGeom prst="doubleWave">
            <a:avLst>
              <a:gd name="adj1" fmla="val 6250"/>
              <a:gd name="adj2"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Składka rentowa</a:t>
            </a:r>
            <a:endParaRPr/>
          </a:p>
        </p:txBody>
      </p:sp>
      <p:sp>
        <p:nvSpPr>
          <p:cNvPr id="138" name="Google Shape;138;p14"/>
          <p:cNvSpPr/>
          <p:nvPr/>
        </p:nvSpPr>
        <p:spPr>
          <a:xfrm>
            <a:off x="591600" y="2714675"/>
            <a:ext cx="1413000" cy="1357200"/>
          </a:xfrm>
          <a:prstGeom prst="up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pl"/>
              <a:t>9,76%</a:t>
            </a:r>
            <a:endParaRPr/>
          </a:p>
        </p:txBody>
      </p:sp>
      <p:sp>
        <p:nvSpPr>
          <p:cNvPr id="139" name="Google Shape;139;p14"/>
          <p:cNvSpPr/>
          <p:nvPr/>
        </p:nvSpPr>
        <p:spPr>
          <a:xfrm>
            <a:off x="3763050" y="3706175"/>
            <a:ext cx="1179300" cy="1148400"/>
          </a:xfrm>
          <a:prstGeom prst="up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pl"/>
              <a:t>6,5%</a:t>
            </a:r>
            <a:endParaRPr/>
          </a:p>
        </p:txBody>
      </p:sp>
      <p:sp>
        <p:nvSpPr>
          <p:cNvPr id="140" name="Google Shape;140;p14"/>
          <p:cNvSpPr/>
          <p:nvPr/>
        </p:nvSpPr>
        <p:spPr>
          <a:xfrm>
            <a:off x="6700800" y="2770975"/>
            <a:ext cx="1738200" cy="1687500"/>
          </a:xfrm>
          <a:prstGeom prst="up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pl"/>
              <a:t>od 0,67% do 3,33%</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1000"/>
                                        <p:tgtEl>
                                          <p:spTgt spid="1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6"/>
                                        </p:tgtEl>
                                        <p:attrNameLst>
                                          <p:attrName>style.visibility</p:attrName>
                                        </p:attrNameLst>
                                      </p:cBhvr>
                                      <p:to>
                                        <p:strVal val="visible"/>
                                      </p:to>
                                    </p:set>
                                    <p:animEffect transition="in" filter="fade">
                                      <p:cBhvr>
                                        <p:cTn id="12" dur="1000"/>
                                        <p:tgtEl>
                                          <p:spTgt spid="1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fade">
                                      <p:cBhvr>
                                        <p:cTn id="17" dur="1000"/>
                                        <p:tgtEl>
                                          <p:spTgt spid="1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7"/>
                                        </p:tgtEl>
                                        <p:attrNameLst>
                                          <p:attrName>style.visibility</p:attrName>
                                        </p:attrNameLst>
                                      </p:cBhvr>
                                      <p:to>
                                        <p:strVal val="visible"/>
                                      </p:to>
                                    </p:set>
                                    <p:animEffect transition="in" filter="fade">
                                      <p:cBhvr>
                                        <p:cTn id="22" dur="1000"/>
                                        <p:tgtEl>
                                          <p:spTgt spid="1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fade">
                                      <p:cBhvr>
                                        <p:cTn id="27" dur="1000"/>
                                        <p:tgtEl>
                                          <p:spTgt spid="1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5"/>
                                        </p:tgtEl>
                                        <p:attrNameLst>
                                          <p:attrName>style.visibility</p:attrName>
                                        </p:attrNameLst>
                                      </p:cBhvr>
                                      <p:to>
                                        <p:strVal val="visible"/>
                                      </p:to>
                                    </p:set>
                                    <p:animEffect transition="in" filter="fade">
                                      <p:cBhvr>
                                        <p:cTn id="32" dur="1000"/>
                                        <p:tgtEl>
                                          <p:spTgt spid="13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0"/>
                                        </p:tgtEl>
                                        <p:attrNameLst>
                                          <p:attrName>style.visibility</p:attrName>
                                        </p:attrNameLst>
                                      </p:cBhvr>
                                      <p:to>
                                        <p:strVal val="visible"/>
                                      </p:to>
                                    </p:set>
                                    <p:animEffect transition="in" filter="fade">
                                      <p:cBhvr>
                                        <p:cTn id="37" dur="1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32"/>
          <p:cNvSpPr txBox="1">
            <a:spLocks noGrp="1"/>
          </p:cNvSpPr>
          <p:nvPr>
            <p:ph type="body" idx="1"/>
          </p:nvPr>
        </p:nvSpPr>
        <p:spPr>
          <a:xfrm>
            <a:off x="3219350" y="2933700"/>
            <a:ext cx="17394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Fundusz Emerytur Pomostowych jest państwowym funduszem celowym. Dysponentem Funduszu jest ZUS.</a:t>
            </a:r>
            <a:endParaRPr sz="1400"/>
          </a:p>
        </p:txBody>
      </p:sp>
      <p:sp>
        <p:nvSpPr>
          <p:cNvPr id="308" name="Google Shape;308;p32"/>
          <p:cNvSpPr/>
          <p:nvPr/>
        </p:nvSpPr>
        <p:spPr>
          <a:xfrm>
            <a:off x="201000" y="300900"/>
            <a:ext cx="8742000" cy="894600"/>
          </a:xfrm>
          <a:prstGeom prst="doubleWave">
            <a:avLst>
              <a:gd name="adj1" fmla="val 6250"/>
              <a:gd name="adj2"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200" b="1"/>
              <a:t>Fundusz Emerytur Pomostowych</a:t>
            </a:r>
            <a:endParaRPr sz="2200" b="1"/>
          </a:p>
        </p:txBody>
      </p:sp>
      <p:sp>
        <p:nvSpPr>
          <p:cNvPr id="309" name="Google Shape;309;p32"/>
          <p:cNvSpPr txBox="1"/>
          <p:nvPr/>
        </p:nvSpPr>
        <p:spPr>
          <a:xfrm>
            <a:off x="201000" y="1215900"/>
            <a:ext cx="2733300" cy="171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Ze środków gromadzonych w FEP są finansowane:</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wypłaty emerytur pomostowych,</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odsetki za nieterminowe wypłaty emerytur pomostowych,</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odpis stanowiący przychód ZUS.</a:t>
            </a:r>
            <a:endParaRPr>
              <a:latin typeface="Calibri"/>
              <a:ea typeface="Calibri"/>
              <a:cs typeface="Calibri"/>
              <a:sym typeface="Calibri"/>
            </a:endParaRPr>
          </a:p>
        </p:txBody>
      </p:sp>
      <p:sp>
        <p:nvSpPr>
          <p:cNvPr id="310" name="Google Shape;310;p32"/>
          <p:cNvSpPr txBox="1"/>
          <p:nvPr/>
        </p:nvSpPr>
        <p:spPr>
          <a:xfrm rot="10800000" flipH="1">
            <a:off x="6233200" y="2254625"/>
            <a:ext cx="2958000" cy="114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311" name="Google Shape;311;p32"/>
          <p:cNvSpPr txBox="1"/>
          <p:nvPr/>
        </p:nvSpPr>
        <p:spPr>
          <a:xfrm>
            <a:off x="2965225" y="1195500"/>
            <a:ext cx="3186600" cy="146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Składki na FEP opłaca się za pracownika, który spełnia łącznie następujące warunki:</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urodził się po 31 grudnia 1948 roku,</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wykonuje pracę w szczególnych warunkach lub o szczególnym charakterze. </a:t>
            </a:r>
            <a:endParaRPr>
              <a:latin typeface="Calibri"/>
              <a:ea typeface="Calibri"/>
              <a:cs typeface="Calibri"/>
              <a:sym typeface="Calibri"/>
            </a:endParaRPr>
          </a:p>
        </p:txBody>
      </p:sp>
      <p:sp>
        <p:nvSpPr>
          <p:cNvPr id="312" name="Google Shape;312;p32"/>
          <p:cNvSpPr txBox="1"/>
          <p:nvPr/>
        </p:nvSpPr>
        <p:spPr>
          <a:xfrm>
            <a:off x="4887300" y="3096250"/>
            <a:ext cx="4055700" cy="171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Stopa składki na FEP wynosi 1,5% podstawy wymiaru. Podstawę wymiaru stanowi podstawa wymiaru składek na ubezpieczenia emerytalne i rentowe. Przy ustaniu wymiaru stosuje się ograniczenie, takie jak przy naliczaniu składki na ubezpieczenia społeczne. Składka na FEP jest finansowana w całości przez płatnika składek. </a:t>
            </a:r>
            <a:endParaRPr>
              <a:latin typeface="Calibri"/>
              <a:ea typeface="Calibri"/>
              <a:cs typeface="Calibri"/>
              <a:sym typeface="Calibri"/>
            </a:endParaRPr>
          </a:p>
        </p:txBody>
      </p:sp>
      <p:sp>
        <p:nvSpPr>
          <p:cNvPr id="313" name="Google Shape;313;p32"/>
          <p:cNvSpPr txBox="1"/>
          <p:nvPr/>
        </p:nvSpPr>
        <p:spPr>
          <a:xfrm>
            <a:off x="6426325" y="1195500"/>
            <a:ext cx="2226000" cy="175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Do ustawy o Emeryturach Pomostowych dołączone zostały załączniki z wykazem prac w szczególnych warunkach (40 pozycji) oraz wykaz prac o szczególnym charakterze (24 pozycje). </a:t>
            </a:r>
            <a:endParaRPr>
              <a:latin typeface="Calibri"/>
              <a:ea typeface="Calibri"/>
              <a:cs typeface="Calibri"/>
              <a:sym typeface="Calibri"/>
            </a:endParaRPr>
          </a:p>
        </p:txBody>
      </p:sp>
      <p:pic>
        <p:nvPicPr>
          <p:cNvPr id="314" name="Google Shape;314;p32"/>
          <p:cNvPicPr preferRelativeResize="0"/>
          <p:nvPr/>
        </p:nvPicPr>
        <p:blipFill>
          <a:blip r:embed="rId3">
            <a:alphaModFix/>
          </a:blip>
          <a:stretch>
            <a:fillRect/>
          </a:stretch>
        </p:blipFill>
        <p:spPr>
          <a:xfrm>
            <a:off x="16463" y="2980238"/>
            <a:ext cx="3102374" cy="19498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
                                        </p:tgtEl>
                                        <p:attrNameLst>
                                          <p:attrName>style.visibility</p:attrName>
                                        </p:attrNameLst>
                                      </p:cBhvr>
                                      <p:to>
                                        <p:strVal val="visible"/>
                                      </p:to>
                                    </p:set>
                                    <p:animEffect transition="in" filter="fade">
                                      <p:cBhvr>
                                        <p:cTn id="7" dur="1000"/>
                                        <p:tgtEl>
                                          <p:spTgt spid="3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1"/>
                                        </p:tgtEl>
                                        <p:attrNameLst>
                                          <p:attrName>style.visibility</p:attrName>
                                        </p:attrNameLst>
                                      </p:cBhvr>
                                      <p:to>
                                        <p:strVal val="visible"/>
                                      </p:to>
                                    </p:set>
                                    <p:animEffect transition="in" filter="fade">
                                      <p:cBhvr>
                                        <p:cTn id="12" dur="1000"/>
                                        <p:tgtEl>
                                          <p:spTgt spid="3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9"/>
                                        </p:tgtEl>
                                        <p:attrNameLst>
                                          <p:attrName>style.visibility</p:attrName>
                                        </p:attrNameLst>
                                      </p:cBhvr>
                                      <p:to>
                                        <p:strVal val="visible"/>
                                      </p:to>
                                    </p:set>
                                    <p:animEffect transition="in" filter="fade">
                                      <p:cBhvr>
                                        <p:cTn id="17" dur="1000"/>
                                        <p:tgtEl>
                                          <p:spTgt spid="30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2"/>
                                        </p:tgtEl>
                                        <p:attrNameLst>
                                          <p:attrName>style.visibility</p:attrName>
                                        </p:attrNameLst>
                                      </p:cBhvr>
                                      <p:to>
                                        <p:strVal val="visible"/>
                                      </p:to>
                                    </p:set>
                                    <p:animEffect transition="in" filter="fade">
                                      <p:cBhvr>
                                        <p:cTn id="22" dur="1000"/>
                                        <p:tgtEl>
                                          <p:spTgt spid="3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3"/>
                                        </p:tgtEl>
                                        <p:attrNameLst>
                                          <p:attrName>style.visibility</p:attrName>
                                        </p:attrNameLst>
                                      </p:cBhvr>
                                      <p:to>
                                        <p:strVal val="visible"/>
                                      </p:to>
                                    </p:set>
                                    <p:animEffect transition="in" filter="fade">
                                      <p:cBhvr>
                                        <p:cTn id="27" dur="1000"/>
                                        <p:tgtEl>
                                          <p:spTgt spid="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33"/>
          <p:cNvSpPr txBox="1">
            <a:spLocks noGrp="1"/>
          </p:cNvSpPr>
          <p:nvPr>
            <p:ph type="title"/>
          </p:nvPr>
        </p:nvSpPr>
        <p:spPr>
          <a:xfrm>
            <a:off x="154500" y="205200"/>
            <a:ext cx="8793000" cy="954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pl" b="1"/>
              <a:t>Terminy opłacania składek do ZUS</a:t>
            </a:r>
            <a:endParaRPr b="1"/>
          </a:p>
        </p:txBody>
      </p:sp>
      <p:sp>
        <p:nvSpPr>
          <p:cNvPr id="320" name="Google Shape;320;p33"/>
          <p:cNvSpPr txBox="1">
            <a:spLocks noGrp="1"/>
          </p:cNvSpPr>
          <p:nvPr>
            <p:ph type="body" idx="1"/>
          </p:nvPr>
        </p:nvSpPr>
        <p:spPr>
          <a:xfrm>
            <a:off x="432875" y="1045375"/>
            <a:ext cx="2344200" cy="1837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600"/>
              <a:t>W przypadku jednostek budżetowych i zakładów budżetowych, w rozumieniu przepisów o finansach publicznych. Są to na przykład: gminy.</a:t>
            </a:r>
            <a:endParaRPr sz="1600"/>
          </a:p>
        </p:txBody>
      </p:sp>
      <p:sp>
        <p:nvSpPr>
          <p:cNvPr id="321" name="Google Shape;321;p33"/>
          <p:cNvSpPr txBox="1"/>
          <p:nvPr/>
        </p:nvSpPr>
        <p:spPr>
          <a:xfrm>
            <a:off x="3575075" y="1430125"/>
            <a:ext cx="2154900" cy="95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sz="1600">
                <a:latin typeface="Calibri"/>
                <a:ea typeface="Calibri"/>
                <a:cs typeface="Calibri"/>
                <a:sym typeface="Calibri"/>
              </a:rPr>
              <a:t>Osoby fizyczne opłacające składkę wyłącznie za siebie. </a:t>
            </a:r>
            <a:endParaRPr sz="1600">
              <a:latin typeface="Calibri"/>
              <a:ea typeface="Calibri"/>
              <a:cs typeface="Calibri"/>
              <a:sym typeface="Calibri"/>
            </a:endParaRPr>
          </a:p>
        </p:txBody>
      </p:sp>
      <p:sp>
        <p:nvSpPr>
          <p:cNvPr id="322" name="Google Shape;322;p33"/>
          <p:cNvSpPr txBox="1"/>
          <p:nvPr/>
        </p:nvSpPr>
        <p:spPr>
          <a:xfrm>
            <a:off x="6409500" y="1561825"/>
            <a:ext cx="2734500" cy="69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sz="1600">
                <a:latin typeface="Calibri"/>
                <a:ea typeface="Calibri"/>
                <a:cs typeface="Calibri"/>
                <a:sym typeface="Calibri"/>
              </a:rPr>
              <a:t>W przypadku pozostałych płatników składek. </a:t>
            </a:r>
            <a:endParaRPr sz="1600">
              <a:latin typeface="Calibri"/>
              <a:ea typeface="Calibri"/>
              <a:cs typeface="Calibri"/>
              <a:sym typeface="Calibri"/>
            </a:endParaRPr>
          </a:p>
        </p:txBody>
      </p:sp>
      <p:sp>
        <p:nvSpPr>
          <p:cNvPr id="323" name="Google Shape;323;p33"/>
          <p:cNvSpPr/>
          <p:nvPr/>
        </p:nvSpPr>
        <p:spPr>
          <a:xfrm>
            <a:off x="378150" y="2882874"/>
            <a:ext cx="2226150" cy="1911006"/>
          </a:xfrm>
          <a:prstGeom prst="irregularSeal1">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pl"/>
              <a:t>5. dnia następnego miesiąca</a:t>
            </a:r>
            <a:endParaRPr/>
          </a:p>
        </p:txBody>
      </p:sp>
      <p:sp>
        <p:nvSpPr>
          <p:cNvPr id="324" name="Google Shape;324;p33"/>
          <p:cNvSpPr/>
          <p:nvPr/>
        </p:nvSpPr>
        <p:spPr>
          <a:xfrm>
            <a:off x="3376875" y="2527000"/>
            <a:ext cx="1992330" cy="1837512"/>
          </a:xfrm>
          <a:prstGeom prst="irregularSeal1">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pl"/>
              <a:t>10. dnia następnego miesiąca</a:t>
            </a:r>
            <a:endParaRPr/>
          </a:p>
        </p:txBody>
      </p:sp>
      <p:sp>
        <p:nvSpPr>
          <p:cNvPr id="325" name="Google Shape;325;p33"/>
          <p:cNvSpPr/>
          <p:nvPr/>
        </p:nvSpPr>
        <p:spPr>
          <a:xfrm>
            <a:off x="6527975" y="2384725"/>
            <a:ext cx="2154924" cy="1911006"/>
          </a:xfrm>
          <a:prstGeom prst="irregularSeal1">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pl"/>
              <a:t>15. dnia następnego miesiąca</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0"/>
                                        </p:tgtEl>
                                        <p:attrNameLst>
                                          <p:attrName>style.visibility</p:attrName>
                                        </p:attrNameLst>
                                      </p:cBhvr>
                                      <p:to>
                                        <p:strVal val="visible"/>
                                      </p:to>
                                    </p:set>
                                    <p:animEffect transition="in" filter="fade">
                                      <p:cBhvr>
                                        <p:cTn id="7" dur="1000"/>
                                        <p:tgtEl>
                                          <p:spTgt spid="3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3"/>
                                        </p:tgtEl>
                                        <p:attrNameLst>
                                          <p:attrName>style.visibility</p:attrName>
                                        </p:attrNameLst>
                                      </p:cBhvr>
                                      <p:to>
                                        <p:strVal val="visible"/>
                                      </p:to>
                                    </p:set>
                                    <p:animEffect transition="in" filter="fade">
                                      <p:cBhvr>
                                        <p:cTn id="12" dur="1000"/>
                                        <p:tgtEl>
                                          <p:spTgt spid="3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1"/>
                                        </p:tgtEl>
                                        <p:attrNameLst>
                                          <p:attrName>style.visibility</p:attrName>
                                        </p:attrNameLst>
                                      </p:cBhvr>
                                      <p:to>
                                        <p:strVal val="visible"/>
                                      </p:to>
                                    </p:set>
                                    <p:animEffect transition="in" filter="fade">
                                      <p:cBhvr>
                                        <p:cTn id="17" dur="1000"/>
                                        <p:tgtEl>
                                          <p:spTgt spid="3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4"/>
                                        </p:tgtEl>
                                        <p:attrNameLst>
                                          <p:attrName>style.visibility</p:attrName>
                                        </p:attrNameLst>
                                      </p:cBhvr>
                                      <p:to>
                                        <p:strVal val="visible"/>
                                      </p:to>
                                    </p:set>
                                    <p:animEffect transition="in" filter="fade">
                                      <p:cBhvr>
                                        <p:cTn id="22" dur="1000"/>
                                        <p:tgtEl>
                                          <p:spTgt spid="3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22"/>
                                        </p:tgtEl>
                                        <p:attrNameLst>
                                          <p:attrName>style.visibility</p:attrName>
                                        </p:attrNameLst>
                                      </p:cBhvr>
                                      <p:to>
                                        <p:strVal val="visible"/>
                                      </p:to>
                                    </p:set>
                                    <p:animEffect transition="in" filter="fade">
                                      <p:cBhvr>
                                        <p:cTn id="27" dur="1000"/>
                                        <p:tgtEl>
                                          <p:spTgt spid="3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25"/>
                                        </p:tgtEl>
                                        <p:attrNameLst>
                                          <p:attrName>style.visibility</p:attrName>
                                        </p:attrNameLst>
                                      </p:cBhvr>
                                      <p:to>
                                        <p:strVal val="visible"/>
                                      </p:to>
                                    </p:set>
                                    <p:animEffect transition="in" filter="fade">
                                      <p:cBhvr>
                                        <p:cTn id="32" dur="1000"/>
                                        <p:tgtEl>
                                          <p:spTgt spid="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4"/>
          <p:cNvSpPr txBox="1">
            <a:spLocks noGrp="1"/>
          </p:cNvSpPr>
          <p:nvPr>
            <p:ph type="ctrTitle"/>
          </p:nvPr>
        </p:nvSpPr>
        <p:spPr>
          <a:xfrm>
            <a:off x="185000" y="209400"/>
            <a:ext cx="8786700" cy="4726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pl" b="1" i="1"/>
              <a:t>Ekwiwalenty</a:t>
            </a:r>
            <a:endParaRPr b="1" i="1"/>
          </a:p>
        </p:txBody>
      </p:sp>
      <p:sp>
        <p:nvSpPr>
          <p:cNvPr id="331" name="Google Shape;331;p34"/>
          <p:cNvSpPr txBox="1">
            <a:spLocks noGrp="1"/>
          </p:cNvSpPr>
          <p:nvPr>
            <p:ph type="subTitle" idx="1"/>
          </p:nvPr>
        </p:nvSpPr>
        <p:spPr>
          <a:xfrm>
            <a:off x="1858700" y="3413158"/>
            <a:ext cx="5361300" cy="52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35"/>
          <p:cNvSpPr txBox="1">
            <a:spLocks noGrp="1"/>
          </p:cNvSpPr>
          <p:nvPr>
            <p:ph type="title"/>
          </p:nvPr>
        </p:nvSpPr>
        <p:spPr>
          <a:xfrm>
            <a:off x="195175" y="215375"/>
            <a:ext cx="8742000" cy="954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pl" sz="3500" b="1"/>
              <a:t>Podział ekwiwalentów:</a:t>
            </a:r>
            <a:endParaRPr sz="3500" b="1"/>
          </a:p>
        </p:txBody>
      </p:sp>
      <p:sp>
        <p:nvSpPr>
          <p:cNvPr id="337" name="Google Shape;337;p35"/>
          <p:cNvSpPr txBox="1">
            <a:spLocks noGrp="1"/>
          </p:cNvSpPr>
          <p:nvPr>
            <p:ph type="body" idx="1"/>
          </p:nvPr>
        </p:nvSpPr>
        <p:spPr>
          <a:xfrm>
            <a:off x="971650" y="862375"/>
            <a:ext cx="24459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b="1">
                <a:solidFill>
                  <a:srgbClr val="000000"/>
                </a:solidFill>
                <a:latin typeface="Arial"/>
                <a:ea typeface="Arial"/>
                <a:cs typeface="Arial"/>
                <a:sym typeface="Arial"/>
              </a:rPr>
              <a:t>Ekwiwalent pieniężny</a:t>
            </a:r>
            <a:r>
              <a:rPr lang="pl" sz="1400">
                <a:solidFill>
                  <a:srgbClr val="000000"/>
                </a:solidFill>
                <a:latin typeface="Arial"/>
                <a:ea typeface="Arial"/>
                <a:cs typeface="Arial"/>
                <a:sym typeface="Arial"/>
              </a:rPr>
              <a:t> to określona kwota wypłacana w zamian za świadczenie należne pracownikowi w naturze. Możemy go otrzymać na przykład wtedy, gdy nie wykorzystamy przysługującego nam urlopu wypoczynkowego.</a:t>
            </a:r>
            <a:endParaRPr sz="1600"/>
          </a:p>
        </p:txBody>
      </p:sp>
      <p:sp>
        <p:nvSpPr>
          <p:cNvPr id="338" name="Google Shape;338;p35"/>
          <p:cNvSpPr txBox="1"/>
          <p:nvPr/>
        </p:nvSpPr>
        <p:spPr>
          <a:xfrm>
            <a:off x="4118875" y="1383425"/>
            <a:ext cx="4513500" cy="2648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pl" b="1">
                <a:latin typeface="Calibri"/>
                <a:ea typeface="Calibri"/>
                <a:cs typeface="Calibri"/>
                <a:sym typeface="Calibri"/>
              </a:rPr>
              <a:t>Ekwiwalent rzeczowy</a:t>
            </a:r>
            <a:r>
              <a:rPr lang="pl">
                <a:latin typeface="Calibri"/>
                <a:ea typeface="Calibri"/>
                <a:cs typeface="Calibri"/>
                <a:sym typeface="Calibri"/>
              </a:rPr>
              <a:t>, zwany także </a:t>
            </a:r>
            <a:r>
              <a:rPr lang="pl" b="1">
                <a:latin typeface="Calibri"/>
                <a:ea typeface="Calibri"/>
                <a:cs typeface="Calibri"/>
                <a:sym typeface="Calibri"/>
              </a:rPr>
              <a:t>deputatem</a:t>
            </a:r>
            <a:r>
              <a:rPr lang="pl">
                <a:latin typeface="Calibri"/>
                <a:ea typeface="Calibri"/>
                <a:cs typeface="Calibri"/>
                <a:sym typeface="Calibri"/>
              </a:rPr>
              <a:t>, jeszcze kilkadziesiąt lat temu mógł stanowić np. część zapłaty wynagrodzenia pracowników różnych zakładów produkcyjnych. Jego podstawową wadą było to, że czasem miał on charakter wręcz przymusowy i prowadził do pozyskiwania rzeczy niejednokrotnie zupełnie zbędnych z punktu widzenia pracownika. Ekwiwalenty – jeżeli już się pojawiają – z reguły zastępowane są wypłatami kwot pieniężnych, stanowiących równoważnik określonej liczby towarów, wyprodukowanych w danym zakładzie. </a:t>
            </a:r>
            <a:endParaRPr>
              <a:latin typeface="Calibri"/>
              <a:ea typeface="Calibri"/>
              <a:cs typeface="Calibri"/>
              <a:sym typeface="Calibri"/>
            </a:endParaRPr>
          </a:p>
        </p:txBody>
      </p:sp>
      <p:pic>
        <p:nvPicPr>
          <p:cNvPr id="339" name="Google Shape;339;p35"/>
          <p:cNvPicPr preferRelativeResize="0"/>
          <p:nvPr/>
        </p:nvPicPr>
        <p:blipFill>
          <a:blip r:embed="rId3">
            <a:alphaModFix/>
          </a:blip>
          <a:stretch>
            <a:fillRect/>
          </a:stretch>
        </p:blipFill>
        <p:spPr>
          <a:xfrm>
            <a:off x="195175" y="3421550"/>
            <a:ext cx="3124650" cy="14981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
                                        </p:tgtEl>
                                        <p:attrNameLst>
                                          <p:attrName>style.visibility</p:attrName>
                                        </p:attrNameLst>
                                      </p:cBhvr>
                                      <p:to>
                                        <p:strVal val="visible"/>
                                      </p:to>
                                    </p:set>
                                    <p:animEffect transition="in" filter="fade">
                                      <p:cBhvr>
                                        <p:cTn id="7" dur="1000"/>
                                        <p:tgtEl>
                                          <p:spTgt spid="3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8"/>
                                        </p:tgtEl>
                                        <p:attrNameLst>
                                          <p:attrName>style.visibility</p:attrName>
                                        </p:attrNameLst>
                                      </p:cBhvr>
                                      <p:to>
                                        <p:strVal val="visible"/>
                                      </p:to>
                                    </p:set>
                                    <p:animEffect transition="in" filter="fade">
                                      <p:cBhvr>
                                        <p:cTn id="12" dur="10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36"/>
          <p:cNvSpPr txBox="1">
            <a:spLocks noGrp="1"/>
          </p:cNvSpPr>
          <p:nvPr>
            <p:ph type="body" idx="1"/>
          </p:nvPr>
        </p:nvSpPr>
        <p:spPr>
          <a:xfrm>
            <a:off x="4131000" y="2603175"/>
            <a:ext cx="34827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b="1"/>
              <a:t>Ekwiwalent pieniężny za niewykorzystany urlop wypoczynkowy może być wypłacony tylko w związku z rozwiązaniem albo wygaśnięciem stosunku pracy.</a:t>
            </a:r>
            <a:endParaRPr sz="1400" b="1"/>
          </a:p>
        </p:txBody>
      </p:sp>
      <p:sp>
        <p:nvSpPr>
          <p:cNvPr id="345" name="Google Shape;345;p36"/>
          <p:cNvSpPr/>
          <p:nvPr/>
        </p:nvSpPr>
        <p:spPr>
          <a:xfrm>
            <a:off x="195175" y="422875"/>
            <a:ext cx="8742000" cy="670800"/>
          </a:xfrm>
          <a:prstGeom prst="chevron">
            <a:avLst>
              <a:gd name="adj"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200" b="1"/>
              <a:t>Ekwiwalent za niewykorzystany urlop wypoczynkowy</a:t>
            </a:r>
            <a:endParaRPr sz="2200" b="1"/>
          </a:p>
        </p:txBody>
      </p:sp>
      <p:sp>
        <p:nvSpPr>
          <p:cNvPr id="346" name="Google Shape;346;p36"/>
          <p:cNvSpPr txBox="1"/>
          <p:nvPr/>
        </p:nvSpPr>
        <p:spPr>
          <a:xfrm>
            <a:off x="1089700" y="2669325"/>
            <a:ext cx="2297400" cy="117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347" name="Google Shape;347;p36"/>
          <p:cNvSpPr txBox="1"/>
          <p:nvPr/>
        </p:nvSpPr>
        <p:spPr>
          <a:xfrm>
            <a:off x="479775" y="2620975"/>
            <a:ext cx="2795400" cy="185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Do ekwiwalentu nie ma zastosowania zasada o przysługiwaniu ( za niewykorzystany urlop) wynagrodzenia jakie pracownik otrzymałby, gdyby w tym czasie pracował. Ekwiwalent pieniężny za niewykorzystany urlop podlega takiej samej ochronie jak wynagrodzenie za pracę. </a:t>
            </a:r>
            <a:endParaRPr>
              <a:latin typeface="Calibri"/>
              <a:ea typeface="Calibri"/>
              <a:cs typeface="Calibri"/>
              <a:sym typeface="Calibri"/>
            </a:endParaRPr>
          </a:p>
        </p:txBody>
      </p:sp>
      <p:sp>
        <p:nvSpPr>
          <p:cNvPr id="348" name="Google Shape;348;p36"/>
          <p:cNvSpPr txBox="1"/>
          <p:nvPr/>
        </p:nvSpPr>
        <p:spPr>
          <a:xfrm>
            <a:off x="4086375" y="3848625"/>
            <a:ext cx="4645500" cy="127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Dniem wypłaty ekwiwalentu powinien być ostatni dzień zatrudnienia. W razie niedotrzymania tego terminu pracownikowi przysługują odsetki za zwłokę. </a:t>
            </a:r>
            <a:endParaRPr>
              <a:latin typeface="Calibri"/>
              <a:ea typeface="Calibri"/>
              <a:cs typeface="Calibri"/>
              <a:sym typeface="Calibri"/>
            </a:endParaRPr>
          </a:p>
        </p:txBody>
      </p:sp>
      <p:sp>
        <p:nvSpPr>
          <p:cNvPr id="349" name="Google Shape;349;p36"/>
          <p:cNvSpPr txBox="1"/>
          <p:nvPr/>
        </p:nvSpPr>
        <p:spPr>
          <a:xfrm>
            <a:off x="4901550" y="1258775"/>
            <a:ext cx="3690000" cy="117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W celu obliczenia ekwiwalentu pieniężnego za niewykorzystany urlop wypoczynkowy należy:</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obliczyć podstawę ekwiwalentu,</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ustalić współczynnik urlopowy za dany rok,</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ustalić ekwiwalent za 1 godzinę urlopu.</a:t>
            </a:r>
            <a:endParaRPr>
              <a:latin typeface="Calibri"/>
              <a:ea typeface="Calibri"/>
              <a:cs typeface="Calibri"/>
              <a:sym typeface="Calibri"/>
            </a:endParaRPr>
          </a:p>
        </p:txBody>
      </p:sp>
      <p:sp>
        <p:nvSpPr>
          <p:cNvPr id="350" name="Google Shape;350;p36"/>
          <p:cNvSpPr txBox="1"/>
          <p:nvPr/>
        </p:nvSpPr>
        <p:spPr>
          <a:xfrm>
            <a:off x="272100" y="1175100"/>
            <a:ext cx="4299900" cy="127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Ekwiwalent za urlop wypoczynkowy jest świadcze­niem pieniężnym wypłacanym w momencie rozwią­zania lub wygaśnięcia umowy o pracę w związku z niewykorzystaniem w naturze urlopu wypoczyn­kowego przysługującego pracownikowi. </a:t>
            </a:r>
            <a:endParaRPr>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0"/>
                                        </p:tgtEl>
                                        <p:attrNameLst>
                                          <p:attrName>style.visibility</p:attrName>
                                        </p:attrNameLst>
                                      </p:cBhvr>
                                      <p:to>
                                        <p:strVal val="visible"/>
                                      </p:to>
                                    </p:set>
                                    <p:animEffect transition="in" filter="fade">
                                      <p:cBhvr>
                                        <p:cTn id="7" dur="1000"/>
                                        <p:tgtEl>
                                          <p:spTgt spid="3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4"/>
                                        </p:tgtEl>
                                        <p:attrNameLst>
                                          <p:attrName>style.visibility</p:attrName>
                                        </p:attrNameLst>
                                      </p:cBhvr>
                                      <p:to>
                                        <p:strVal val="visible"/>
                                      </p:to>
                                    </p:set>
                                    <p:animEffect transition="in" filter="fade">
                                      <p:cBhvr>
                                        <p:cTn id="12" dur="1000"/>
                                        <p:tgtEl>
                                          <p:spTgt spid="3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7"/>
                                        </p:tgtEl>
                                        <p:attrNameLst>
                                          <p:attrName>style.visibility</p:attrName>
                                        </p:attrNameLst>
                                      </p:cBhvr>
                                      <p:to>
                                        <p:strVal val="visible"/>
                                      </p:to>
                                    </p:set>
                                    <p:animEffect transition="in" filter="fade">
                                      <p:cBhvr>
                                        <p:cTn id="17" dur="1000"/>
                                        <p:tgtEl>
                                          <p:spTgt spid="34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8"/>
                                        </p:tgtEl>
                                        <p:attrNameLst>
                                          <p:attrName>style.visibility</p:attrName>
                                        </p:attrNameLst>
                                      </p:cBhvr>
                                      <p:to>
                                        <p:strVal val="visible"/>
                                      </p:to>
                                    </p:set>
                                    <p:animEffect transition="in" filter="fade">
                                      <p:cBhvr>
                                        <p:cTn id="22" dur="1000"/>
                                        <p:tgtEl>
                                          <p:spTgt spid="3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49"/>
                                        </p:tgtEl>
                                        <p:attrNameLst>
                                          <p:attrName>style.visibility</p:attrName>
                                        </p:attrNameLst>
                                      </p:cBhvr>
                                      <p:to>
                                        <p:strVal val="visible"/>
                                      </p:to>
                                    </p:set>
                                    <p:animEffect transition="in" filter="fade">
                                      <p:cBhvr>
                                        <p:cTn id="27" dur="10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37"/>
          <p:cNvSpPr txBox="1">
            <a:spLocks noGrp="1"/>
          </p:cNvSpPr>
          <p:nvPr>
            <p:ph type="title"/>
          </p:nvPr>
        </p:nvSpPr>
        <p:spPr>
          <a:xfrm>
            <a:off x="819150" y="195025"/>
            <a:ext cx="7505700" cy="954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pl" sz="3300" b="1"/>
              <a:t>Współczynnik urlopowy</a:t>
            </a:r>
            <a:endParaRPr sz="3300" b="1"/>
          </a:p>
        </p:txBody>
      </p:sp>
      <p:sp>
        <p:nvSpPr>
          <p:cNvPr id="356" name="Google Shape;356;p37"/>
          <p:cNvSpPr txBox="1">
            <a:spLocks noGrp="1"/>
          </p:cNvSpPr>
          <p:nvPr>
            <p:ph type="body" idx="1"/>
          </p:nvPr>
        </p:nvSpPr>
        <p:spPr>
          <a:xfrm>
            <a:off x="210800" y="824350"/>
            <a:ext cx="30150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Współczynnik urlopowy służy do ustalenia ekwiwalentu za 1 dzień urlopu oblicza się w każdym roku kalendarzowym i stosuje przy obliczaniu ekwiwalentu, do którego pracownik nabył prawo w ciągu tego roku.</a:t>
            </a:r>
            <a:r>
              <a:rPr lang="pl"/>
              <a:t> </a:t>
            </a:r>
            <a:endParaRPr/>
          </a:p>
        </p:txBody>
      </p:sp>
      <p:sp>
        <p:nvSpPr>
          <p:cNvPr id="357" name="Google Shape;357;p37"/>
          <p:cNvSpPr txBox="1"/>
          <p:nvPr/>
        </p:nvSpPr>
        <p:spPr>
          <a:xfrm>
            <a:off x="3132875" y="824350"/>
            <a:ext cx="3903300" cy="26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Zgodnie z rozporządzeniem współczynnik ustala się:</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odejmując od liczby dni w danym roku kalendarzowym łączną liczbę przypadających w tym roku niedziel, świąt oraz dni wolnych od pracy, wynikających z rozkładu czasu pracy w przeciętnie pięciodniowym tygodniu pracy,</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otrzymany wynik dzieli się przez 12.</a:t>
            </a:r>
            <a:endParaRPr>
              <a:latin typeface="Calibri"/>
              <a:ea typeface="Calibri"/>
              <a:cs typeface="Calibri"/>
              <a:sym typeface="Calibri"/>
            </a:endParaRPr>
          </a:p>
        </p:txBody>
      </p:sp>
      <p:pic>
        <p:nvPicPr>
          <p:cNvPr id="358" name="Google Shape;358;p37"/>
          <p:cNvPicPr preferRelativeResize="0"/>
          <p:nvPr/>
        </p:nvPicPr>
        <p:blipFill>
          <a:blip r:embed="rId3">
            <a:alphaModFix/>
          </a:blip>
          <a:stretch>
            <a:fillRect/>
          </a:stretch>
        </p:blipFill>
        <p:spPr>
          <a:xfrm>
            <a:off x="210800" y="2747650"/>
            <a:ext cx="6038850" cy="2209800"/>
          </a:xfrm>
          <a:prstGeom prst="rect">
            <a:avLst/>
          </a:prstGeom>
          <a:noFill/>
          <a:ln>
            <a:noFill/>
          </a:ln>
        </p:spPr>
      </p:pic>
      <p:sp>
        <p:nvSpPr>
          <p:cNvPr id="359" name="Google Shape;359;p37"/>
          <p:cNvSpPr txBox="1"/>
          <p:nvPr/>
        </p:nvSpPr>
        <p:spPr>
          <a:xfrm>
            <a:off x="6290325" y="3340225"/>
            <a:ext cx="2707800" cy="195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b="1"/>
              <a:t>Współczynnik urlopowy</a:t>
            </a:r>
            <a:r>
              <a:rPr lang="pl"/>
              <a:t> w </a:t>
            </a:r>
            <a:r>
              <a:rPr lang="pl" b="1"/>
              <a:t>2020</a:t>
            </a:r>
            <a:r>
              <a:rPr lang="pl"/>
              <a:t> roku wynosi: [366 dni roku – (52 niedziele + 9 dni świątecznych + 52 dni wolne)] : 12 = 21,08.</a:t>
            </a:r>
            <a:endParaRPr sz="1700">
              <a:latin typeface="Calibri"/>
              <a:ea typeface="Calibri"/>
              <a:cs typeface="Calibri"/>
              <a:sym typeface="Calibri"/>
            </a:endParaRPr>
          </a:p>
        </p:txBody>
      </p:sp>
      <p:sp>
        <p:nvSpPr>
          <p:cNvPr id="360" name="Google Shape;360;p37"/>
          <p:cNvSpPr txBox="1"/>
          <p:nvPr/>
        </p:nvSpPr>
        <p:spPr>
          <a:xfrm>
            <a:off x="7178525" y="788800"/>
            <a:ext cx="1779000" cy="26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Należy zastosować współczynnik urlopowy obowiązujący w roku, w którym pracownik nabył prawo do ekwiwalentu, bez względu na to, czy urlop jest zaległy, czy bieżący.</a:t>
            </a:r>
            <a:endParaRPr>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6"/>
                                        </p:tgtEl>
                                        <p:attrNameLst>
                                          <p:attrName>style.visibility</p:attrName>
                                        </p:attrNameLst>
                                      </p:cBhvr>
                                      <p:to>
                                        <p:strVal val="visible"/>
                                      </p:to>
                                    </p:set>
                                    <p:animEffect transition="in" filter="fade">
                                      <p:cBhvr>
                                        <p:cTn id="7" dur="1000"/>
                                        <p:tgtEl>
                                          <p:spTgt spid="3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7"/>
                                        </p:tgtEl>
                                        <p:attrNameLst>
                                          <p:attrName>style.visibility</p:attrName>
                                        </p:attrNameLst>
                                      </p:cBhvr>
                                      <p:to>
                                        <p:strVal val="visible"/>
                                      </p:to>
                                    </p:set>
                                    <p:animEffect transition="in" filter="fade">
                                      <p:cBhvr>
                                        <p:cTn id="12" dur="1000"/>
                                        <p:tgtEl>
                                          <p:spTgt spid="3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0"/>
                                        </p:tgtEl>
                                        <p:attrNameLst>
                                          <p:attrName>style.visibility</p:attrName>
                                        </p:attrNameLst>
                                      </p:cBhvr>
                                      <p:to>
                                        <p:strVal val="visible"/>
                                      </p:to>
                                    </p:set>
                                    <p:animEffect transition="in" filter="fade">
                                      <p:cBhvr>
                                        <p:cTn id="17" dur="1000"/>
                                        <p:tgtEl>
                                          <p:spTgt spid="36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8"/>
                                        </p:tgtEl>
                                        <p:attrNameLst>
                                          <p:attrName>style.visibility</p:attrName>
                                        </p:attrNameLst>
                                      </p:cBhvr>
                                      <p:to>
                                        <p:strVal val="visible"/>
                                      </p:to>
                                    </p:set>
                                    <p:animEffect transition="in" filter="fade">
                                      <p:cBhvr>
                                        <p:cTn id="22" dur="1000"/>
                                        <p:tgtEl>
                                          <p:spTgt spid="35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9"/>
                                        </p:tgtEl>
                                        <p:attrNameLst>
                                          <p:attrName>style.visibility</p:attrName>
                                        </p:attrNameLst>
                                      </p:cBhvr>
                                      <p:to>
                                        <p:strVal val="visible"/>
                                      </p:to>
                                    </p:set>
                                    <p:animEffect transition="in" filter="fade">
                                      <p:cBhvr>
                                        <p:cTn id="27" dur="1000"/>
                                        <p:tgtEl>
                                          <p:spTgt spid="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38"/>
          <p:cNvSpPr txBox="1">
            <a:spLocks noGrp="1"/>
          </p:cNvSpPr>
          <p:nvPr>
            <p:ph type="title"/>
          </p:nvPr>
        </p:nvSpPr>
        <p:spPr>
          <a:xfrm>
            <a:off x="819150" y="195050"/>
            <a:ext cx="7505700" cy="954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pl" sz="3300" b="1"/>
              <a:t>Podstawa ekwiwalentu</a:t>
            </a:r>
            <a:endParaRPr sz="3300" b="1"/>
          </a:p>
        </p:txBody>
      </p:sp>
      <p:sp>
        <p:nvSpPr>
          <p:cNvPr id="366" name="Google Shape;366;p38"/>
          <p:cNvSpPr txBox="1">
            <a:spLocks noGrp="1"/>
          </p:cNvSpPr>
          <p:nvPr>
            <p:ph type="body" idx="1"/>
          </p:nvPr>
        </p:nvSpPr>
        <p:spPr>
          <a:xfrm>
            <a:off x="819150" y="1149650"/>
            <a:ext cx="32490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Nie wszystkie składniki wynagrodzenia wlicza się do podstawy, służącej do ustalenia ekwiwalentu za niewykorzystany urlop wypoczynkowy. Do podstawy  nie wlicza się m. in. nagród, wynagrodzenia za czas gotowości do pracy oraz za czas niezawinionego przez pracownika przestoju, wynagrodzenia za czas niezdolności do pracy w skutek choroby lub odosobnienia w związku z chorobą zakaźną, wynagrodzenia za cza urlopu wypoczynkowego.</a:t>
            </a:r>
            <a:endParaRPr sz="1400"/>
          </a:p>
        </p:txBody>
      </p:sp>
      <p:sp>
        <p:nvSpPr>
          <p:cNvPr id="367" name="Google Shape;367;p38"/>
          <p:cNvSpPr txBox="1"/>
          <p:nvPr/>
        </p:nvSpPr>
        <p:spPr>
          <a:xfrm>
            <a:off x="4637275" y="962225"/>
            <a:ext cx="4096500" cy="170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Obliczając wysokość ekwiwalentu za niewykorzystany urlop wypoczynkowy, w pierwszej kolejności należy ustalić miesięczne wynagrodzenie pracownika, z podziałem na składniki wynagrodzenia:</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określone w stawce miesięcznej w stałej wysokości, </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przysługujące za okresy nie dłuższe niż 1 miesiąc,</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przysługujące za okresy dłuższe niż 1 miesiąc. </a:t>
            </a:r>
            <a:endParaRPr>
              <a:latin typeface="Calibri"/>
              <a:ea typeface="Calibri"/>
              <a:cs typeface="Calibri"/>
              <a:sym typeface="Calibri"/>
            </a:endParaRPr>
          </a:p>
        </p:txBody>
      </p:sp>
      <p:pic>
        <p:nvPicPr>
          <p:cNvPr id="368" name="Google Shape;368;p38"/>
          <p:cNvPicPr preferRelativeResize="0"/>
          <p:nvPr/>
        </p:nvPicPr>
        <p:blipFill>
          <a:blip r:embed="rId3">
            <a:alphaModFix/>
          </a:blip>
          <a:stretch>
            <a:fillRect/>
          </a:stretch>
        </p:blipFill>
        <p:spPr>
          <a:xfrm>
            <a:off x="4945875" y="2863204"/>
            <a:ext cx="4001476" cy="207264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6"/>
                                        </p:tgtEl>
                                        <p:attrNameLst>
                                          <p:attrName>style.visibility</p:attrName>
                                        </p:attrNameLst>
                                      </p:cBhvr>
                                      <p:to>
                                        <p:strVal val="visible"/>
                                      </p:to>
                                    </p:set>
                                    <p:animEffect transition="in" filter="fade">
                                      <p:cBhvr>
                                        <p:cTn id="7" dur="1000"/>
                                        <p:tgtEl>
                                          <p:spTgt spid="3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7"/>
                                        </p:tgtEl>
                                        <p:attrNameLst>
                                          <p:attrName>style.visibility</p:attrName>
                                        </p:attrNameLst>
                                      </p:cBhvr>
                                      <p:to>
                                        <p:strVal val="visible"/>
                                      </p:to>
                                    </p:set>
                                    <p:animEffect transition="in" filter="fade">
                                      <p:cBhvr>
                                        <p:cTn id="12" dur="1000"/>
                                        <p:tgtEl>
                                          <p:spTgt spid="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39"/>
          <p:cNvSpPr txBox="1">
            <a:spLocks noGrp="1"/>
          </p:cNvSpPr>
          <p:nvPr>
            <p:ph type="title"/>
          </p:nvPr>
        </p:nvSpPr>
        <p:spPr>
          <a:xfrm>
            <a:off x="6535500" y="195050"/>
            <a:ext cx="26085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sz="1900" b="1"/>
              <a:t>Składniki wynagrodzenia za okresy dłuższe niż 1 miesiąc:</a:t>
            </a:r>
            <a:endParaRPr sz="1900" b="1"/>
          </a:p>
        </p:txBody>
      </p:sp>
      <p:sp>
        <p:nvSpPr>
          <p:cNvPr id="374" name="Google Shape;374;p39"/>
          <p:cNvSpPr txBox="1">
            <a:spLocks noGrp="1"/>
          </p:cNvSpPr>
          <p:nvPr>
            <p:ph type="body" idx="1"/>
          </p:nvPr>
        </p:nvSpPr>
        <p:spPr>
          <a:xfrm>
            <a:off x="341150" y="1817925"/>
            <a:ext cx="27711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Uwzględnia się przy ustalaniu ekwiwalentu w wysokości należnej w miesiącu nabycia prawa do tego ekwiwalentu. Chodzi tu o stałe wynagrodzenie brutto określone w umowie o pracę i różnego rodzaju dodatki do wynagrodzenia wyrażone w stałej kwocie, no. funkcyjne, stażowe, wypłacane co miesiąc lub jako pewien procent wynagrodzenia o stałej wysokości.</a:t>
            </a:r>
            <a:endParaRPr sz="1400"/>
          </a:p>
        </p:txBody>
      </p:sp>
      <p:sp>
        <p:nvSpPr>
          <p:cNvPr id="375" name="Google Shape;375;p39"/>
          <p:cNvSpPr txBox="1">
            <a:spLocks noGrp="1"/>
          </p:cNvSpPr>
          <p:nvPr>
            <p:ph type="title"/>
          </p:nvPr>
        </p:nvSpPr>
        <p:spPr>
          <a:xfrm>
            <a:off x="3112250" y="195050"/>
            <a:ext cx="3314100" cy="1544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sz="1900" b="1"/>
              <a:t>Zmienne składniki wynagrodzenia przysługujące pracownikowi za okresy nie dłuższe niż 1 miesiąc:</a:t>
            </a:r>
            <a:endParaRPr sz="1900" b="1"/>
          </a:p>
        </p:txBody>
      </p:sp>
      <p:sp>
        <p:nvSpPr>
          <p:cNvPr id="376" name="Google Shape;376;p39"/>
          <p:cNvSpPr txBox="1">
            <a:spLocks noGrp="1"/>
          </p:cNvSpPr>
          <p:nvPr>
            <p:ph type="title"/>
          </p:nvPr>
        </p:nvSpPr>
        <p:spPr>
          <a:xfrm>
            <a:off x="417575" y="195050"/>
            <a:ext cx="2456100" cy="162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sz="1900" b="1"/>
              <a:t>Składniki wynagrodzenia określone w stawce miesięcznej w stałej wysokości:</a:t>
            </a:r>
            <a:endParaRPr sz="1900" b="1"/>
          </a:p>
        </p:txBody>
      </p:sp>
      <p:sp>
        <p:nvSpPr>
          <p:cNvPr id="377" name="Google Shape;377;p39"/>
          <p:cNvSpPr txBox="1"/>
          <p:nvPr/>
        </p:nvSpPr>
        <p:spPr>
          <a:xfrm>
            <a:off x="3204025" y="1913050"/>
            <a:ext cx="2947800" cy="284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Wypłacone pracownikowi w okresie 3 miesięcy bezpośrednio poprzedzających miesiąc nabycia prawa do ekwiwalentu, uwzględnia się w średniej wysokości z tego okresu. Do takich składników wynagrodzenia należą składniki, wypłacane nie rzadziej niż raz na miesiąc, np. prowizje, premie miesięczne oraz wynagrodzenie za pracę w godzinach nadliczbowych i w porze nocnej.</a:t>
            </a:r>
            <a:endParaRPr>
              <a:latin typeface="Calibri"/>
              <a:ea typeface="Calibri"/>
              <a:cs typeface="Calibri"/>
              <a:sym typeface="Calibri"/>
            </a:endParaRPr>
          </a:p>
        </p:txBody>
      </p:sp>
      <p:sp>
        <p:nvSpPr>
          <p:cNvPr id="378" name="Google Shape;378;p39"/>
          <p:cNvSpPr txBox="1"/>
          <p:nvPr/>
        </p:nvSpPr>
        <p:spPr>
          <a:xfrm>
            <a:off x="6609425" y="1684300"/>
            <a:ext cx="2276700" cy="330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Przy ustaleniu ekwiwalentu uwzględnia się w średniej wysokości wypłaconej z ostatnich 12 miesięcy bezpośrednio poprzedzających miesiąc nabycia prawa do ekwiwalentu. Do składników tych należą premie kwartalne lub roczne.</a:t>
            </a:r>
            <a:endParaRPr>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6"/>
                                        </p:tgtEl>
                                        <p:attrNameLst>
                                          <p:attrName>style.visibility</p:attrName>
                                        </p:attrNameLst>
                                      </p:cBhvr>
                                      <p:to>
                                        <p:strVal val="visible"/>
                                      </p:to>
                                    </p:set>
                                    <p:animEffect transition="in" filter="fade">
                                      <p:cBhvr>
                                        <p:cTn id="7" dur="1000"/>
                                        <p:tgtEl>
                                          <p:spTgt spid="3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4"/>
                                        </p:tgtEl>
                                        <p:attrNameLst>
                                          <p:attrName>style.visibility</p:attrName>
                                        </p:attrNameLst>
                                      </p:cBhvr>
                                      <p:to>
                                        <p:strVal val="visible"/>
                                      </p:to>
                                    </p:set>
                                    <p:animEffect transition="in" filter="fade">
                                      <p:cBhvr>
                                        <p:cTn id="12" dur="1000"/>
                                        <p:tgtEl>
                                          <p:spTgt spid="3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5"/>
                                        </p:tgtEl>
                                        <p:attrNameLst>
                                          <p:attrName>style.visibility</p:attrName>
                                        </p:attrNameLst>
                                      </p:cBhvr>
                                      <p:to>
                                        <p:strVal val="visible"/>
                                      </p:to>
                                    </p:set>
                                    <p:animEffect transition="in" filter="fade">
                                      <p:cBhvr>
                                        <p:cTn id="17" dur="1000"/>
                                        <p:tgtEl>
                                          <p:spTgt spid="37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7"/>
                                        </p:tgtEl>
                                        <p:attrNameLst>
                                          <p:attrName>style.visibility</p:attrName>
                                        </p:attrNameLst>
                                      </p:cBhvr>
                                      <p:to>
                                        <p:strVal val="visible"/>
                                      </p:to>
                                    </p:set>
                                    <p:animEffect transition="in" filter="fade">
                                      <p:cBhvr>
                                        <p:cTn id="22" dur="1000"/>
                                        <p:tgtEl>
                                          <p:spTgt spid="37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73"/>
                                        </p:tgtEl>
                                        <p:attrNameLst>
                                          <p:attrName>style.visibility</p:attrName>
                                        </p:attrNameLst>
                                      </p:cBhvr>
                                      <p:to>
                                        <p:strVal val="visible"/>
                                      </p:to>
                                    </p:set>
                                    <p:animEffect transition="in" filter="fade">
                                      <p:cBhvr>
                                        <p:cTn id="27" dur="1000"/>
                                        <p:tgtEl>
                                          <p:spTgt spid="37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78"/>
                                        </p:tgtEl>
                                        <p:attrNameLst>
                                          <p:attrName>style.visibility</p:attrName>
                                        </p:attrNameLst>
                                      </p:cBhvr>
                                      <p:to>
                                        <p:strVal val="visible"/>
                                      </p:to>
                                    </p:set>
                                    <p:animEffect transition="in" filter="fade">
                                      <p:cBhvr>
                                        <p:cTn id="32" dur="1000"/>
                                        <p:tgtEl>
                                          <p:spTgt spid="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40"/>
          <p:cNvSpPr txBox="1">
            <a:spLocks noGrp="1"/>
          </p:cNvSpPr>
          <p:nvPr>
            <p:ph type="title"/>
          </p:nvPr>
        </p:nvSpPr>
        <p:spPr>
          <a:xfrm>
            <a:off x="819150" y="215375"/>
            <a:ext cx="7505700" cy="954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pl" b="1"/>
              <a:t>Ekwiwalent za niewykorzystany przez pracownika urlop oblicza się:</a:t>
            </a:r>
            <a:endParaRPr b="1"/>
          </a:p>
        </p:txBody>
      </p:sp>
      <p:sp>
        <p:nvSpPr>
          <p:cNvPr id="384" name="Google Shape;384;p40"/>
          <p:cNvSpPr txBox="1">
            <a:spLocks noGrp="1"/>
          </p:cNvSpPr>
          <p:nvPr>
            <p:ph type="body" idx="1"/>
          </p:nvPr>
        </p:nvSpPr>
        <p:spPr>
          <a:xfrm>
            <a:off x="443050" y="1425450"/>
            <a:ext cx="3228600" cy="1146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b="1"/>
              <a:t>Krok 1:</a:t>
            </a:r>
            <a:r>
              <a:rPr lang="pl" sz="1400"/>
              <a:t> Ekwiwalent za jeden dzień urlopu - Sumę miesięcznych wynagrodzeń (podstawę wymiaru) dzieli się przez współczynnik urlopowy. </a:t>
            </a:r>
            <a:endParaRPr sz="1400"/>
          </a:p>
        </p:txBody>
      </p:sp>
      <p:sp>
        <p:nvSpPr>
          <p:cNvPr id="385" name="Google Shape;385;p40"/>
          <p:cNvSpPr txBox="1"/>
          <p:nvPr/>
        </p:nvSpPr>
        <p:spPr>
          <a:xfrm>
            <a:off x="3813900" y="3345425"/>
            <a:ext cx="5133300" cy="16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b="1">
                <a:latin typeface="Calibri"/>
                <a:ea typeface="Calibri"/>
                <a:cs typeface="Calibri"/>
                <a:sym typeface="Calibri"/>
              </a:rPr>
              <a:t>Krok 2: </a:t>
            </a:r>
            <a:r>
              <a:rPr lang="pl">
                <a:latin typeface="Calibri"/>
                <a:ea typeface="Calibri"/>
                <a:cs typeface="Calibri"/>
                <a:sym typeface="Calibri"/>
              </a:rPr>
              <a:t>Ekwiwalent za 1 godzinę urlopu - Ekwiwalent za jeden dzień urlopu dzieli się przez liczbę godzin odpowiadającą dobowej normie czasu pracy obowiązującej pracownika (8 godzin).</a:t>
            </a:r>
            <a:endParaRPr>
              <a:latin typeface="Calibri"/>
              <a:ea typeface="Calibri"/>
              <a:cs typeface="Calibri"/>
              <a:sym typeface="Calibri"/>
            </a:endParaRPr>
          </a:p>
        </p:txBody>
      </p:sp>
      <p:sp>
        <p:nvSpPr>
          <p:cNvPr id="386" name="Google Shape;386;p40"/>
          <p:cNvSpPr txBox="1"/>
          <p:nvPr/>
        </p:nvSpPr>
        <p:spPr>
          <a:xfrm>
            <a:off x="4423800" y="1541000"/>
            <a:ext cx="4073700" cy="14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b="1">
                <a:latin typeface="Calibri"/>
                <a:ea typeface="Calibri"/>
                <a:cs typeface="Calibri"/>
                <a:sym typeface="Calibri"/>
              </a:rPr>
              <a:t>Krok 3:</a:t>
            </a:r>
            <a:r>
              <a:rPr lang="pl">
                <a:latin typeface="Calibri"/>
                <a:ea typeface="Calibri"/>
                <a:cs typeface="Calibri"/>
                <a:sym typeface="Calibri"/>
              </a:rPr>
              <a:t> Ekwiwalent za niewykorzystany urlop - Ekwiwalent za 1 godzinę urlopu mnożymy przez liczbę godzin niewykorzystanego przez pracownika urlopu wypoczynkowego. </a:t>
            </a:r>
            <a:endParaRPr>
              <a:latin typeface="Calibri"/>
              <a:ea typeface="Calibri"/>
              <a:cs typeface="Calibri"/>
              <a:sym typeface="Calibri"/>
            </a:endParaRPr>
          </a:p>
        </p:txBody>
      </p:sp>
      <p:pic>
        <p:nvPicPr>
          <p:cNvPr id="387" name="Google Shape;387;p40"/>
          <p:cNvPicPr preferRelativeResize="0"/>
          <p:nvPr/>
        </p:nvPicPr>
        <p:blipFill>
          <a:blip r:embed="rId3">
            <a:alphaModFix/>
          </a:blip>
          <a:stretch>
            <a:fillRect/>
          </a:stretch>
        </p:blipFill>
        <p:spPr>
          <a:xfrm>
            <a:off x="50050" y="2638852"/>
            <a:ext cx="3682125" cy="24566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4"/>
                                        </p:tgtEl>
                                        <p:attrNameLst>
                                          <p:attrName>style.visibility</p:attrName>
                                        </p:attrNameLst>
                                      </p:cBhvr>
                                      <p:to>
                                        <p:strVal val="visible"/>
                                      </p:to>
                                    </p:set>
                                    <p:animEffect transition="in" filter="fade">
                                      <p:cBhvr>
                                        <p:cTn id="7" dur="1000"/>
                                        <p:tgtEl>
                                          <p:spTgt spid="3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5"/>
                                        </p:tgtEl>
                                        <p:attrNameLst>
                                          <p:attrName>style.visibility</p:attrName>
                                        </p:attrNameLst>
                                      </p:cBhvr>
                                      <p:to>
                                        <p:strVal val="visible"/>
                                      </p:to>
                                    </p:set>
                                    <p:animEffect transition="in" filter="fade">
                                      <p:cBhvr>
                                        <p:cTn id="12" dur="1000"/>
                                        <p:tgtEl>
                                          <p:spTgt spid="3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6"/>
                                        </p:tgtEl>
                                        <p:attrNameLst>
                                          <p:attrName>style.visibility</p:attrName>
                                        </p:attrNameLst>
                                      </p:cBhvr>
                                      <p:to>
                                        <p:strVal val="visible"/>
                                      </p:to>
                                    </p:set>
                                    <p:animEffect transition="in" filter="fade">
                                      <p:cBhvr>
                                        <p:cTn id="17" dur="1000"/>
                                        <p:tgtEl>
                                          <p:spTgt spid="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41"/>
          <p:cNvSpPr txBox="1">
            <a:spLocks noGrp="1"/>
          </p:cNvSpPr>
          <p:nvPr>
            <p:ph type="title"/>
          </p:nvPr>
        </p:nvSpPr>
        <p:spPr>
          <a:xfrm>
            <a:off x="819150" y="215375"/>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b="1"/>
              <a:t>Ekwiwalent  za urlop z uwzględnieniem zmiennych składników wynagrodzenia:</a:t>
            </a:r>
            <a:endParaRPr b="1"/>
          </a:p>
        </p:txBody>
      </p:sp>
      <p:sp>
        <p:nvSpPr>
          <p:cNvPr id="393" name="Google Shape;393;p41"/>
          <p:cNvSpPr txBox="1">
            <a:spLocks noGrp="1"/>
          </p:cNvSpPr>
          <p:nvPr>
            <p:ph type="body" idx="1"/>
          </p:nvPr>
        </p:nvSpPr>
        <p:spPr>
          <a:xfrm>
            <a:off x="4871075" y="3171475"/>
            <a:ext cx="2937900" cy="1590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Dodatki nocne, będące składnikami zmiennymi miesięcznymi, należy uwzględnić w ekwiwalencie w średniej wysokości wypłaconej w okresie 3 miesięcy poprzedzających miesiąc nabycia prawa do ekwiwalentu.</a:t>
            </a:r>
            <a:endParaRPr sz="1400"/>
          </a:p>
        </p:txBody>
      </p:sp>
      <p:sp>
        <p:nvSpPr>
          <p:cNvPr id="394" name="Google Shape;394;p41"/>
          <p:cNvSpPr txBox="1"/>
          <p:nvPr/>
        </p:nvSpPr>
        <p:spPr>
          <a:xfrm>
            <a:off x="1394650" y="1316300"/>
            <a:ext cx="5621100" cy="273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Składniki zmienne przysługujące pracownikowi za okresy nie dłuższe niż 1 miesiąc, wypłacone w okresie 3 miesięcy bezpośrednio poprzedzających miesiąc nabycia prawa do ekwiwalentu, przyjmuje się w średniej wysokości z tego okresu.Przykładem zmiennych składników wynagrodzenia może być wypracowany przez pracownika dodatek za pracę w porze nocnej, premia kwartalna itp.</a:t>
            </a:r>
            <a:endParaRPr>
              <a:latin typeface="Calibri"/>
              <a:ea typeface="Calibri"/>
              <a:cs typeface="Calibri"/>
              <a:sym typeface="Calibri"/>
            </a:endParaRPr>
          </a:p>
        </p:txBody>
      </p:sp>
      <p:pic>
        <p:nvPicPr>
          <p:cNvPr id="395" name="Google Shape;395;p41"/>
          <p:cNvPicPr preferRelativeResize="0"/>
          <p:nvPr/>
        </p:nvPicPr>
        <p:blipFill>
          <a:blip r:embed="rId3">
            <a:alphaModFix/>
          </a:blip>
          <a:stretch>
            <a:fillRect/>
          </a:stretch>
        </p:blipFill>
        <p:spPr>
          <a:xfrm>
            <a:off x="0" y="3027825"/>
            <a:ext cx="3173524" cy="21156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4"/>
                                        </p:tgtEl>
                                        <p:attrNameLst>
                                          <p:attrName>style.visibility</p:attrName>
                                        </p:attrNameLst>
                                      </p:cBhvr>
                                      <p:to>
                                        <p:strVal val="visible"/>
                                      </p:to>
                                    </p:set>
                                    <p:animEffect transition="in" filter="fade">
                                      <p:cBhvr>
                                        <p:cTn id="7" dur="1000"/>
                                        <p:tgtEl>
                                          <p:spTgt spid="3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3"/>
                                        </p:tgtEl>
                                        <p:attrNameLst>
                                          <p:attrName>style.visibility</p:attrName>
                                        </p:attrNameLst>
                                      </p:cBhvr>
                                      <p:to>
                                        <p:strVal val="visible"/>
                                      </p:to>
                                    </p:set>
                                    <p:animEffect transition="in" filter="fade">
                                      <p:cBhvr>
                                        <p:cTn id="12" dur="1000"/>
                                        <p:tgtEl>
                                          <p:spTgt spid="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5"/>
          <p:cNvSpPr/>
          <p:nvPr/>
        </p:nvSpPr>
        <p:spPr>
          <a:xfrm>
            <a:off x="2939725" y="372050"/>
            <a:ext cx="2836200" cy="1484100"/>
          </a:xfrm>
          <a:prstGeom prst="roundRect">
            <a:avLst>
              <a:gd name="adj" fmla="val 16667"/>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b="1"/>
              <a:t>Rodzaje składek na ubezpieczenia społeczne, które finansuje pracownik</a:t>
            </a:r>
            <a:endParaRPr b="1"/>
          </a:p>
        </p:txBody>
      </p:sp>
      <p:sp>
        <p:nvSpPr>
          <p:cNvPr id="146" name="Google Shape;146;p15"/>
          <p:cNvSpPr/>
          <p:nvPr/>
        </p:nvSpPr>
        <p:spPr>
          <a:xfrm>
            <a:off x="662775" y="1185225"/>
            <a:ext cx="1951675" cy="1209650"/>
          </a:xfrm>
          <a:prstGeom prst="flowChartPunchedTape">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Składka emerytalna</a:t>
            </a:r>
            <a:endParaRPr/>
          </a:p>
        </p:txBody>
      </p:sp>
      <p:sp>
        <p:nvSpPr>
          <p:cNvPr id="147" name="Google Shape;147;p15"/>
          <p:cNvSpPr/>
          <p:nvPr/>
        </p:nvSpPr>
        <p:spPr>
          <a:xfrm>
            <a:off x="6497475" y="1327375"/>
            <a:ext cx="2002500" cy="1152900"/>
          </a:xfrm>
          <a:prstGeom prst="doubleWave">
            <a:avLst>
              <a:gd name="adj1" fmla="val 6250"/>
              <a:gd name="adj2" fmla="val 0"/>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Składka chorobowa</a:t>
            </a:r>
            <a:endParaRPr/>
          </a:p>
        </p:txBody>
      </p:sp>
      <p:sp>
        <p:nvSpPr>
          <p:cNvPr id="148" name="Google Shape;148;p15"/>
          <p:cNvSpPr/>
          <p:nvPr/>
        </p:nvSpPr>
        <p:spPr>
          <a:xfrm>
            <a:off x="3493725" y="2100075"/>
            <a:ext cx="2002500" cy="1311300"/>
          </a:xfrm>
          <a:prstGeom prst="wave">
            <a:avLst>
              <a:gd name="adj1" fmla="val 12500"/>
              <a:gd name="adj2" fmla="val 0"/>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Składka rentowa</a:t>
            </a:r>
            <a:endParaRPr/>
          </a:p>
        </p:txBody>
      </p:sp>
      <p:sp>
        <p:nvSpPr>
          <p:cNvPr id="149" name="Google Shape;149;p15"/>
          <p:cNvSpPr/>
          <p:nvPr/>
        </p:nvSpPr>
        <p:spPr>
          <a:xfrm>
            <a:off x="932113" y="2781150"/>
            <a:ext cx="1413000" cy="1484100"/>
          </a:xfrm>
          <a:prstGeom prst="upArrow">
            <a:avLst>
              <a:gd name="adj1" fmla="val 50000"/>
              <a:gd name="adj2" fmla="val 50000"/>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9,76%</a:t>
            </a:r>
            <a:endParaRPr/>
          </a:p>
        </p:txBody>
      </p:sp>
      <p:sp>
        <p:nvSpPr>
          <p:cNvPr id="150" name="Google Shape;150;p15"/>
          <p:cNvSpPr/>
          <p:nvPr/>
        </p:nvSpPr>
        <p:spPr>
          <a:xfrm>
            <a:off x="3962102" y="3620600"/>
            <a:ext cx="1219800" cy="1152900"/>
          </a:xfrm>
          <a:prstGeom prst="upArrow">
            <a:avLst>
              <a:gd name="adj1" fmla="val 50000"/>
              <a:gd name="adj2" fmla="val 50000"/>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1,5%</a:t>
            </a:r>
            <a:endParaRPr/>
          </a:p>
        </p:txBody>
      </p:sp>
      <p:sp>
        <p:nvSpPr>
          <p:cNvPr id="151" name="Google Shape;151;p15"/>
          <p:cNvSpPr/>
          <p:nvPr/>
        </p:nvSpPr>
        <p:spPr>
          <a:xfrm>
            <a:off x="6798875" y="2781150"/>
            <a:ext cx="1413000" cy="1484100"/>
          </a:xfrm>
          <a:prstGeom prst="upArrow">
            <a:avLst>
              <a:gd name="adj1" fmla="val 50000"/>
              <a:gd name="adj2" fmla="val 50000"/>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a:t>2,45%</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6"/>
                                        </p:tgtEl>
                                        <p:attrNameLst>
                                          <p:attrName>style.visibility</p:attrName>
                                        </p:attrNameLst>
                                      </p:cBhvr>
                                      <p:to>
                                        <p:strVal val="visible"/>
                                      </p:to>
                                    </p:set>
                                    <p:animEffect transition="in" filter="fade">
                                      <p:cBhvr>
                                        <p:cTn id="12" dur="1000"/>
                                        <p:tgtEl>
                                          <p:spTgt spid="1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9"/>
                                        </p:tgtEl>
                                        <p:attrNameLst>
                                          <p:attrName>style.visibility</p:attrName>
                                        </p:attrNameLst>
                                      </p:cBhvr>
                                      <p:to>
                                        <p:strVal val="visible"/>
                                      </p:to>
                                    </p:set>
                                    <p:animEffect transition="in" filter="fade">
                                      <p:cBhvr>
                                        <p:cTn id="17" dur="1000"/>
                                        <p:tgtEl>
                                          <p:spTgt spid="14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8"/>
                                        </p:tgtEl>
                                        <p:attrNameLst>
                                          <p:attrName>style.visibility</p:attrName>
                                        </p:attrNameLst>
                                      </p:cBhvr>
                                      <p:to>
                                        <p:strVal val="visible"/>
                                      </p:to>
                                    </p:set>
                                    <p:animEffect transition="in" filter="fade">
                                      <p:cBhvr>
                                        <p:cTn id="22" dur="1000"/>
                                        <p:tgtEl>
                                          <p:spTgt spid="1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0"/>
                                        </p:tgtEl>
                                        <p:attrNameLst>
                                          <p:attrName>style.visibility</p:attrName>
                                        </p:attrNameLst>
                                      </p:cBhvr>
                                      <p:to>
                                        <p:strVal val="visible"/>
                                      </p:to>
                                    </p:set>
                                    <p:animEffect transition="in" filter="fade">
                                      <p:cBhvr>
                                        <p:cTn id="27" dur="1000"/>
                                        <p:tgtEl>
                                          <p:spTgt spid="15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7"/>
                                        </p:tgtEl>
                                        <p:attrNameLst>
                                          <p:attrName>style.visibility</p:attrName>
                                        </p:attrNameLst>
                                      </p:cBhvr>
                                      <p:to>
                                        <p:strVal val="visible"/>
                                      </p:to>
                                    </p:set>
                                    <p:animEffect transition="in" filter="fade">
                                      <p:cBhvr>
                                        <p:cTn id="32" dur="1000"/>
                                        <p:tgtEl>
                                          <p:spTgt spid="14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1"/>
                                        </p:tgtEl>
                                        <p:attrNameLst>
                                          <p:attrName>style.visibility</p:attrName>
                                        </p:attrNameLst>
                                      </p:cBhvr>
                                      <p:to>
                                        <p:strVal val="visible"/>
                                      </p:to>
                                    </p:set>
                                    <p:animEffect transition="in" filter="fade">
                                      <p:cBhvr>
                                        <p:cTn id="37" dur="10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42"/>
          <p:cNvSpPr txBox="1">
            <a:spLocks noGrp="1"/>
          </p:cNvSpPr>
          <p:nvPr>
            <p:ph type="body" idx="1"/>
          </p:nvPr>
        </p:nvSpPr>
        <p:spPr>
          <a:xfrm>
            <a:off x="626025" y="1093675"/>
            <a:ext cx="37950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600"/>
              <a:t>Pracownik, który we własnym zakresie kupuje odzież i obuwie robocze spełniające normy BHP, również ma prawo do ekwiwalentu pieniężnego. Wysokość świadczenia powinna odpowiadać rzeczywistym kosztom poniesionym w związku z zakupem odzieży. Zatrudnionemu należy się także specjalny dodatek za pranie ubrań roboczych. Pracodawca nie musi wypłacać dodatkowego świadczenia, jeśli w zakładzie pracy zapewni warunki do czyszczenia ubrań (pralnia, środki piorące itd.).</a:t>
            </a:r>
            <a:endParaRPr sz="1600"/>
          </a:p>
        </p:txBody>
      </p:sp>
      <p:sp>
        <p:nvSpPr>
          <p:cNvPr id="401" name="Google Shape;401;p42"/>
          <p:cNvSpPr/>
          <p:nvPr/>
        </p:nvSpPr>
        <p:spPr>
          <a:xfrm>
            <a:off x="195175" y="422875"/>
            <a:ext cx="8742000" cy="670800"/>
          </a:xfrm>
          <a:prstGeom prst="chevron">
            <a:avLst>
              <a:gd name="adj"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200" b="1"/>
              <a:t>Ekwiwalent za odzież i obuwie robocze</a:t>
            </a:r>
            <a:endParaRPr sz="2200" b="1"/>
          </a:p>
        </p:txBody>
      </p:sp>
      <p:pic>
        <p:nvPicPr>
          <p:cNvPr id="402" name="Google Shape;402;p42"/>
          <p:cNvPicPr preferRelativeResize="0"/>
          <p:nvPr/>
        </p:nvPicPr>
        <p:blipFill>
          <a:blip r:embed="rId3">
            <a:alphaModFix/>
          </a:blip>
          <a:stretch>
            <a:fillRect/>
          </a:stretch>
        </p:blipFill>
        <p:spPr>
          <a:xfrm>
            <a:off x="4482052" y="1429200"/>
            <a:ext cx="4322974" cy="30840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0"/>
                                        </p:tgtEl>
                                        <p:attrNameLst>
                                          <p:attrName>style.visibility</p:attrName>
                                        </p:attrNameLst>
                                      </p:cBhvr>
                                      <p:to>
                                        <p:strVal val="visible"/>
                                      </p:to>
                                    </p:set>
                                    <p:animEffect transition="in" filter="fade">
                                      <p:cBhvr>
                                        <p:cTn id="7" dur="1000"/>
                                        <p:tgtEl>
                                          <p:spTgt spid="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43"/>
          <p:cNvSpPr txBox="1">
            <a:spLocks noGrp="1"/>
          </p:cNvSpPr>
          <p:nvPr>
            <p:ph type="ctrTitle"/>
          </p:nvPr>
        </p:nvSpPr>
        <p:spPr>
          <a:xfrm>
            <a:off x="1858703" y="1822833"/>
            <a:ext cx="5361300" cy="1448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pl" b="1"/>
              <a:t>Dziękuję za uwagę!</a:t>
            </a:r>
            <a:endParaRPr b="1"/>
          </a:p>
        </p:txBody>
      </p:sp>
      <p:sp>
        <p:nvSpPr>
          <p:cNvPr id="408" name="Google Shape;408;p43"/>
          <p:cNvSpPr txBox="1">
            <a:spLocks noGrp="1"/>
          </p:cNvSpPr>
          <p:nvPr>
            <p:ph type="subTitle" idx="1"/>
          </p:nvPr>
        </p:nvSpPr>
        <p:spPr>
          <a:xfrm>
            <a:off x="1858700" y="3413158"/>
            <a:ext cx="5361300" cy="52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pl"/>
              <a:t>Autor: Kinga Pykosz</a:t>
            </a:r>
            <a:endParaRPr/>
          </a:p>
        </p:txBody>
      </p:sp>
      <p:sp>
        <p:nvSpPr>
          <p:cNvPr id="409" name="Google Shape;409;p43"/>
          <p:cNvSpPr txBox="1"/>
          <p:nvPr/>
        </p:nvSpPr>
        <p:spPr>
          <a:xfrm>
            <a:off x="6070550" y="3848475"/>
            <a:ext cx="2866500" cy="170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solidFill>
                  <a:schemeClr val="lt1"/>
                </a:solidFill>
                <a:latin typeface="Calibri"/>
                <a:ea typeface="Calibri"/>
                <a:cs typeface="Calibri"/>
                <a:sym typeface="Calibri"/>
              </a:rPr>
              <a:t>Źródła: Książka ‘Rozliczanie wynagrodzeń i danin publicznych’ oraz strony internetowe jak i grafika google. </a:t>
            </a:r>
            <a:endParaRPr>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6"/>
          <p:cNvSpPr txBox="1">
            <a:spLocks noGrp="1"/>
          </p:cNvSpPr>
          <p:nvPr>
            <p:ph type="body" idx="1"/>
          </p:nvPr>
        </p:nvSpPr>
        <p:spPr>
          <a:xfrm>
            <a:off x="407663" y="1246100"/>
            <a:ext cx="28320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solidFill>
                  <a:srgbClr val="000000"/>
                </a:solidFill>
                <a:latin typeface="Arial"/>
                <a:ea typeface="Arial"/>
                <a:cs typeface="Arial"/>
                <a:sym typeface="Arial"/>
              </a:rPr>
              <a:t>Składka emerytalna jest obowiązkową składką z tytułu ubezpieczeń społecznych comiesięcznie odprowadzaną do ZUS. </a:t>
            </a:r>
            <a:endParaRPr sz="1600"/>
          </a:p>
        </p:txBody>
      </p:sp>
      <p:sp>
        <p:nvSpPr>
          <p:cNvPr id="157" name="Google Shape;157;p16"/>
          <p:cNvSpPr/>
          <p:nvPr/>
        </p:nvSpPr>
        <p:spPr>
          <a:xfrm>
            <a:off x="201000" y="412700"/>
            <a:ext cx="8742000" cy="1086000"/>
          </a:xfrm>
          <a:prstGeom prst="wave">
            <a:avLst>
              <a:gd name="adj1" fmla="val 12500"/>
              <a:gd name="adj2" fmla="val -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500" b="1"/>
              <a:t>   Składka </a:t>
            </a:r>
            <a:r>
              <a:rPr lang="pl" sz="2300" b="1"/>
              <a:t>emerytalna</a:t>
            </a:r>
            <a:endParaRPr sz="2300" b="1"/>
          </a:p>
        </p:txBody>
      </p:sp>
      <p:sp>
        <p:nvSpPr>
          <p:cNvPr id="158" name="Google Shape;158;p16"/>
          <p:cNvSpPr txBox="1"/>
          <p:nvPr/>
        </p:nvSpPr>
        <p:spPr>
          <a:xfrm>
            <a:off x="4840575" y="2901200"/>
            <a:ext cx="3370500" cy="132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Podstawę wymiaru składek na ubezpieczenia emerytalne pracownika stanowi przychód.</a:t>
            </a:r>
            <a:endParaRPr>
              <a:latin typeface="Calibri"/>
              <a:ea typeface="Calibri"/>
              <a:cs typeface="Calibri"/>
              <a:sym typeface="Calibri"/>
            </a:endParaRPr>
          </a:p>
        </p:txBody>
      </p:sp>
      <p:sp>
        <p:nvSpPr>
          <p:cNvPr id="159" name="Google Shape;159;p16"/>
          <p:cNvSpPr txBox="1"/>
          <p:nvPr/>
        </p:nvSpPr>
        <p:spPr>
          <a:xfrm>
            <a:off x="4002900" y="4377100"/>
            <a:ext cx="4940100" cy="55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sz="1600" b="1">
                <a:latin typeface="Calibri"/>
                <a:ea typeface="Calibri"/>
                <a:cs typeface="Calibri"/>
                <a:sym typeface="Calibri"/>
              </a:rPr>
              <a:t>Należne świadczenia pieniężne: wypłaty emerytur</a:t>
            </a:r>
            <a:endParaRPr sz="1600" b="1">
              <a:latin typeface="Calibri"/>
              <a:ea typeface="Calibri"/>
              <a:cs typeface="Calibri"/>
              <a:sym typeface="Calibri"/>
            </a:endParaRPr>
          </a:p>
        </p:txBody>
      </p:sp>
      <p:sp>
        <p:nvSpPr>
          <p:cNvPr id="160" name="Google Shape;160;p16"/>
          <p:cNvSpPr txBox="1"/>
          <p:nvPr/>
        </p:nvSpPr>
        <p:spPr>
          <a:xfrm>
            <a:off x="3813900" y="1481125"/>
            <a:ext cx="5082600" cy="149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t>Emerytura przyznawana jest na wniosek lub – w określonych sytuacjach – z</a:t>
            </a:r>
            <a:r>
              <a:rPr lang="pl">
                <a:uFill>
                  <a:noFill/>
                </a:uFill>
                <a:hlinkClick r:id="rId3"/>
              </a:rPr>
              <a:t> </a:t>
            </a:r>
            <a:r>
              <a:rPr lang="pl"/>
              <a:t>urzędu. Przejście na emeryturę to prawo, a nie obowiązek. Po osiągnięciu powszechnego wieku emerytalnego od decyzji każdej osoby zależy, czy z tego prawa zechce skorzystać od razu czy później ze względu na chęć kontynuowania aktywności zawodowej. </a:t>
            </a:r>
            <a:endParaRPr sz="1700">
              <a:latin typeface="Calibri"/>
              <a:ea typeface="Calibri"/>
              <a:cs typeface="Calibri"/>
              <a:sym typeface="Calibri"/>
            </a:endParaRPr>
          </a:p>
        </p:txBody>
      </p:sp>
      <p:sp>
        <p:nvSpPr>
          <p:cNvPr id="161" name="Google Shape;161;p16"/>
          <p:cNvSpPr txBox="1"/>
          <p:nvPr/>
        </p:nvSpPr>
        <p:spPr>
          <a:xfrm>
            <a:off x="4053600" y="3694100"/>
            <a:ext cx="4462500" cy="72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t>Od 1 października 2017 r. wiek emerytalny wynosi 60 lat dla kobiet i 65 lat dla mężczyzn.</a:t>
            </a:r>
            <a:endParaRPr sz="1700">
              <a:latin typeface="Calibri"/>
              <a:ea typeface="Calibri"/>
              <a:cs typeface="Calibri"/>
              <a:sym typeface="Calibri"/>
            </a:endParaRPr>
          </a:p>
        </p:txBody>
      </p:sp>
      <p:pic>
        <p:nvPicPr>
          <p:cNvPr id="162" name="Google Shape;162;p16"/>
          <p:cNvPicPr preferRelativeResize="0"/>
          <p:nvPr/>
        </p:nvPicPr>
        <p:blipFill>
          <a:blip r:embed="rId4">
            <a:alphaModFix/>
          </a:blip>
          <a:stretch>
            <a:fillRect/>
          </a:stretch>
        </p:blipFill>
        <p:spPr>
          <a:xfrm>
            <a:off x="43255" y="2628675"/>
            <a:ext cx="3560825" cy="251482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1000"/>
                                        <p:tgtEl>
                                          <p:spTgt spid="1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0"/>
                                        </p:tgtEl>
                                        <p:attrNameLst>
                                          <p:attrName>style.visibility</p:attrName>
                                        </p:attrNameLst>
                                      </p:cBhvr>
                                      <p:to>
                                        <p:strVal val="visible"/>
                                      </p:to>
                                    </p:set>
                                    <p:animEffect transition="in" filter="fade">
                                      <p:cBhvr>
                                        <p:cTn id="12" dur="1000"/>
                                        <p:tgtEl>
                                          <p:spTgt spid="16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8"/>
                                        </p:tgtEl>
                                        <p:attrNameLst>
                                          <p:attrName>style.visibility</p:attrName>
                                        </p:attrNameLst>
                                      </p:cBhvr>
                                      <p:to>
                                        <p:strVal val="visible"/>
                                      </p:to>
                                    </p:set>
                                    <p:animEffect transition="in" filter="fade">
                                      <p:cBhvr>
                                        <p:cTn id="17" dur="1000"/>
                                        <p:tgtEl>
                                          <p:spTgt spid="15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1"/>
                                        </p:tgtEl>
                                        <p:attrNameLst>
                                          <p:attrName>style.visibility</p:attrName>
                                        </p:attrNameLst>
                                      </p:cBhvr>
                                      <p:to>
                                        <p:strVal val="visible"/>
                                      </p:to>
                                    </p:set>
                                    <p:animEffect transition="in" filter="fade">
                                      <p:cBhvr>
                                        <p:cTn id="22" dur="1000"/>
                                        <p:tgtEl>
                                          <p:spTgt spid="16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9"/>
                                        </p:tgtEl>
                                        <p:attrNameLst>
                                          <p:attrName>style.visibility</p:attrName>
                                        </p:attrNameLst>
                                      </p:cBhvr>
                                      <p:to>
                                        <p:strVal val="visible"/>
                                      </p:to>
                                    </p:set>
                                    <p:animEffect transition="in" filter="fade">
                                      <p:cBhvr>
                                        <p:cTn id="27" dur="10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7"/>
          <p:cNvSpPr txBox="1">
            <a:spLocks noGrp="1"/>
          </p:cNvSpPr>
          <p:nvPr>
            <p:ph type="body" idx="1"/>
          </p:nvPr>
        </p:nvSpPr>
        <p:spPr>
          <a:xfrm>
            <a:off x="744100" y="1347750"/>
            <a:ext cx="27711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solidFill>
                  <a:srgbClr val="000000"/>
                </a:solidFill>
                <a:latin typeface="Arial"/>
                <a:ea typeface="Arial"/>
                <a:cs typeface="Arial"/>
                <a:sym typeface="Arial"/>
              </a:rPr>
              <a:t>Składka rentowa również jest obowiązkową składką z tytułu ubezpieczeń społecznych comiesięcznie odprowadzaną do ZUS.</a:t>
            </a:r>
            <a:endParaRPr/>
          </a:p>
        </p:txBody>
      </p:sp>
      <p:sp>
        <p:nvSpPr>
          <p:cNvPr id="168" name="Google Shape;168;p17"/>
          <p:cNvSpPr/>
          <p:nvPr/>
        </p:nvSpPr>
        <p:spPr>
          <a:xfrm>
            <a:off x="201000" y="412700"/>
            <a:ext cx="8742000" cy="1086000"/>
          </a:xfrm>
          <a:prstGeom prst="wave">
            <a:avLst>
              <a:gd name="adj1" fmla="val 12500"/>
              <a:gd name="adj2" fmla="val -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500" b="1"/>
              <a:t>   Składka </a:t>
            </a:r>
            <a:r>
              <a:rPr lang="pl" sz="2300" b="1"/>
              <a:t>rentowa</a:t>
            </a:r>
            <a:endParaRPr sz="2300" b="1"/>
          </a:p>
        </p:txBody>
      </p:sp>
      <p:sp>
        <p:nvSpPr>
          <p:cNvPr id="169" name="Google Shape;169;p17"/>
          <p:cNvSpPr txBox="1"/>
          <p:nvPr/>
        </p:nvSpPr>
        <p:spPr>
          <a:xfrm>
            <a:off x="2287575" y="2994625"/>
            <a:ext cx="2085300" cy="139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Podstawę wymiaru składek na ubezpieczenia rentowe pracownika stanowi przychód.</a:t>
            </a:r>
            <a:endParaRPr>
              <a:latin typeface="Calibri"/>
              <a:ea typeface="Calibri"/>
              <a:cs typeface="Calibri"/>
              <a:sym typeface="Calibri"/>
            </a:endParaRPr>
          </a:p>
        </p:txBody>
      </p:sp>
      <p:sp>
        <p:nvSpPr>
          <p:cNvPr id="170" name="Google Shape;170;p17"/>
          <p:cNvSpPr txBox="1"/>
          <p:nvPr/>
        </p:nvSpPr>
        <p:spPr>
          <a:xfrm>
            <a:off x="4281525" y="1561350"/>
            <a:ext cx="4055700" cy="22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uFill>
                  <a:noFill/>
                </a:uFill>
                <a:hlinkClick r:id="rId3"/>
              </a:rPr>
              <a:t>Ubezpieczenie</a:t>
            </a:r>
            <a:r>
              <a:rPr lang="pl"/>
              <a:t> rentowe gwarantuje świadczenia pieniężne, w przypadku utraty dochodów pieniężnych związanej z wystąpieniem ryzyka inwalidztwa (</a:t>
            </a:r>
            <a:r>
              <a:rPr lang="pl">
                <a:uFill>
                  <a:noFill/>
                </a:uFill>
                <a:hlinkClick r:id="rId4"/>
              </a:rPr>
              <a:t>niezdolność do pracy</a:t>
            </a:r>
            <a:r>
              <a:rPr lang="pl"/>
              <a:t> lub śmierć żywiciela). W takiej sytuacji osoby opłacające składki na ubezpieczenie rentowe otrzymują rentę, która zastępuje im utracone</a:t>
            </a:r>
            <a:r>
              <a:rPr lang="pl">
                <a:uFill>
                  <a:noFill/>
                </a:uFill>
                <a:hlinkClick r:id="rId5"/>
              </a:rPr>
              <a:t> wynagrodzenie</a:t>
            </a:r>
            <a:r>
              <a:rPr lang="pl"/>
              <a:t> lub</a:t>
            </a:r>
            <a:r>
              <a:rPr lang="pl">
                <a:uFill>
                  <a:noFill/>
                </a:uFill>
                <a:hlinkClick r:id="rId6"/>
              </a:rPr>
              <a:t> dochód</a:t>
            </a:r>
            <a:r>
              <a:rPr lang="pl"/>
              <a:t> a w przypadku śmierci ubezpieczonego żywiciela wypłacane są renty rodzinne. </a:t>
            </a:r>
            <a:endParaRPr sz="1700">
              <a:latin typeface="Calibri"/>
              <a:ea typeface="Calibri"/>
              <a:cs typeface="Calibri"/>
              <a:sym typeface="Calibri"/>
            </a:endParaRPr>
          </a:p>
        </p:txBody>
      </p:sp>
      <p:sp>
        <p:nvSpPr>
          <p:cNvPr id="171" name="Google Shape;171;p17"/>
          <p:cNvSpPr txBox="1"/>
          <p:nvPr/>
        </p:nvSpPr>
        <p:spPr>
          <a:xfrm>
            <a:off x="3702175" y="4082950"/>
            <a:ext cx="5190000" cy="89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b="1">
                <a:latin typeface="Calibri"/>
                <a:ea typeface="Calibri"/>
                <a:cs typeface="Calibri"/>
                <a:sym typeface="Calibri"/>
              </a:rPr>
              <a:t>Należne świadczenia pieniężne: wypłaty rent z tytułu niezdolności do pracy, rent rodzinnych, dodatków pielęgnacyjnych.</a:t>
            </a:r>
            <a:endParaRPr b="1">
              <a:latin typeface="Calibri"/>
              <a:ea typeface="Calibri"/>
              <a:cs typeface="Calibri"/>
              <a:sym typeface="Calibri"/>
            </a:endParaRPr>
          </a:p>
        </p:txBody>
      </p:sp>
      <p:pic>
        <p:nvPicPr>
          <p:cNvPr id="172" name="Google Shape;172;p17"/>
          <p:cNvPicPr preferRelativeResize="0"/>
          <p:nvPr/>
        </p:nvPicPr>
        <p:blipFill>
          <a:blip r:embed="rId7">
            <a:alphaModFix/>
          </a:blip>
          <a:stretch>
            <a:fillRect/>
          </a:stretch>
        </p:blipFill>
        <p:spPr>
          <a:xfrm>
            <a:off x="0" y="2994625"/>
            <a:ext cx="2287576" cy="21895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fade">
                                      <p:cBhvr>
                                        <p:cTn id="7" dur="1000"/>
                                        <p:tgtEl>
                                          <p:spTgt spid="1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0"/>
                                        </p:tgtEl>
                                        <p:attrNameLst>
                                          <p:attrName>style.visibility</p:attrName>
                                        </p:attrNameLst>
                                      </p:cBhvr>
                                      <p:to>
                                        <p:strVal val="visible"/>
                                      </p:to>
                                    </p:set>
                                    <p:animEffect transition="in" filter="fade">
                                      <p:cBhvr>
                                        <p:cTn id="12" dur="1000"/>
                                        <p:tgtEl>
                                          <p:spTgt spid="17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9"/>
                                        </p:tgtEl>
                                        <p:attrNameLst>
                                          <p:attrName>style.visibility</p:attrName>
                                        </p:attrNameLst>
                                      </p:cBhvr>
                                      <p:to>
                                        <p:strVal val="visible"/>
                                      </p:to>
                                    </p:set>
                                    <p:animEffect transition="in" filter="fade">
                                      <p:cBhvr>
                                        <p:cTn id="17" dur="1000"/>
                                        <p:tgtEl>
                                          <p:spTgt spid="16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1"/>
                                        </p:tgtEl>
                                        <p:attrNameLst>
                                          <p:attrName>style.visibility</p:attrName>
                                        </p:attrNameLst>
                                      </p:cBhvr>
                                      <p:to>
                                        <p:strVal val="visible"/>
                                      </p:to>
                                    </p:set>
                                    <p:animEffect transition="in" filter="fade">
                                      <p:cBhvr>
                                        <p:cTn id="22" dur="10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18"/>
          <p:cNvSpPr txBox="1">
            <a:spLocks noGrp="1"/>
          </p:cNvSpPr>
          <p:nvPr>
            <p:ph type="title"/>
          </p:nvPr>
        </p:nvSpPr>
        <p:spPr>
          <a:xfrm>
            <a:off x="1490050" y="449175"/>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sz="3500" b="1"/>
              <a:t>Przychód</a:t>
            </a:r>
            <a:endParaRPr sz="3500" b="1"/>
          </a:p>
        </p:txBody>
      </p:sp>
      <p:sp>
        <p:nvSpPr>
          <p:cNvPr id="178" name="Google Shape;178;p18"/>
          <p:cNvSpPr txBox="1">
            <a:spLocks noGrp="1"/>
          </p:cNvSpPr>
          <p:nvPr>
            <p:ph type="body" idx="1"/>
          </p:nvPr>
        </p:nvSpPr>
        <p:spPr>
          <a:xfrm>
            <a:off x="906725" y="1998450"/>
            <a:ext cx="3161400" cy="2886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500"/>
              <a:t>Za przychód ze stosunku pracy uważa się wszelkiego rodzaju wypłaty pieniężne oraz wartość pieniężną świadczeń w naturze, bądź ich ekwiwalenty, bez względu na źródło finansowania tych wypłat i świadczeń.</a:t>
            </a:r>
            <a:endParaRPr sz="1500"/>
          </a:p>
        </p:txBody>
      </p:sp>
      <p:pic>
        <p:nvPicPr>
          <p:cNvPr id="179" name="Google Shape;179;p18"/>
          <p:cNvPicPr preferRelativeResize="0"/>
          <p:nvPr/>
        </p:nvPicPr>
        <p:blipFill>
          <a:blip r:embed="rId3">
            <a:alphaModFix/>
          </a:blip>
          <a:stretch>
            <a:fillRect/>
          </a:stretch>
        </p:blipFill>
        <p:spPr>
          <a:xfrm>
            <a:off x="4972725" y="2955500"/>
            <a:ext cx="3968225" cy="1984100"/>
          </a:xfrm>
          <a:prstGeom prst="rect">
            <a:avLst/>
          </a:prstGeom>
          <a:noFill/>
          <a:ln>
            <a:noFill/>
          </a:ln>
        </p:spPr>
      </p:pic>
      <p:sp>
        <p:nvSpPr>
          <p:cNvPr id="180" name="Google Shape;180;p18"/>
          <p:cNvSpPr txBox="1"/>
          <p:nvPr/>
        </p:nvSpPr>
        <p:spPr>
          <a:xfrm>
            <a:off x="4647450" y="595675"/>
            <a:ext cx="3608400" cy="176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sz="1500">
                <a:latin typeface="Calibri"/>
                <a:ea typeface="Calibri"/>
                <a:cs typeface="Calibri"/>
                <a:sym typeface="Calibri"/>
              </a:rPr>
              <a:t>Do przychodu zalicza się w szczególności:</a:t>
            </a:r>
            <a:endParaRPr sz="1500">
              <a:latin typeface="Calibri"/>
              <a:ea typeface="Calibri"/>
              <a:cs typeface="Calibri"/>
              <a:sym typeface="Calibri"/>
            </a:endParaRPr>
          </a:p>
          <a:p>
            <a:pPr marL="0" lvl="0" indent="0" algn="l" rtl="0">
              <a:spcBef>
                <a:spcPts val="0"/>
              </a:spcBef>
              <a:spcAft>
                <a:spcPts val="0"/>
              </a:spcAft>
              <a:buNone/>
            </a:pPr>
            <a:r>
              <a:rPr lang="pl" sz="1500">
                <a:latin typeface="Calibri"/>
                <a:ea typeface="Calibri"/>
                <a:cs typeface="Calibri"/>
                <a:sym typeface="Calibri"/>
              </a:rPr>
              <a:t>- wynagrodzenie zasadnicze,</a:t>
            </a:r>
            <a:endParaRPr sz="1500">
              <a:latin typeface="Calibri"/>
              <a:ea typeface="Calibri"/>
              <a:cs typeface="Calibri"/>
              <a:sym typeface="Calibri"/>
            </a:endParaRPr>
          </a:p>
          <a:p>
            <a:pPr marL="0" lvl="0" indent="0" algn="l" rtl="0">
              <a:spcBef>
                <a:spcPts val="0"/>
              </a:spcBef>
              <a:spcAft>
                <a:spcPts val="0"/>
              </a:spcAft>
              <a:buNone/>
            </a:pPr>
            <a:r>
              <a:rPr lang="pl" sz="1500">
                <a:latin typeface="Calibri"/>
                <a:ea typeface="Calibri"/>
                <a:cs typeface="Calibri"/>
                <a:sym typeface="Calibri"/>
              </a:rPr>
              <a:t>- wynagrodzenie za godziny nadliczbowe, nocne</a:t>
            </a:r>
            <a:endParaRPr sz="1500">
              <a:latin typeface="Calibri"/>
              <a:ea typeface="Calibri"/>
              <a:cs typeface="Calibri"/>
              <a:sym typeface="Calibri"/>
            </a:endParaRPr>
          </a:p>
          <a:p>
            <a:pPr marL="0" lvl="0" indent="0" algn="l" rtl="0">
              <a:spcBef>
                <a:spcPts val="0"/>
              </a:spcBef>
              <a:spcAft>
                <a:spcPts val="0"/>
              </a:spcAft>
              <a:buNone/>
            </a:pPr>
            <a:r>
              <a:rPr lang="pl" sz="1500">
                <a:latin typeface="Calibri"/>
                <a:ea typeface="Calibri"/>
                <a:cs typeface="Calibri"/>
                <a:sym typeface="Calibri"/>
              </a:rPr>
              <a:t>- premie regulaminowe, uznaniowe,</a:t>
            </a:r>
            <a:endParaRPr sz="1500">
              <a:latin typeface="Calibri"/>
              <a:ea typeface="Calibri"/>
              <a:cs typeface="Calibri"/>
              <a:sym typeface="Calibri"/>
            </a:endParaRPr>
          </a:p>
          <a:p>
            <a:pPr marL="0" lvl="0" indent="0" algn="l" rtl="0">
              <a:spcBef>
                <a:spcPts val="0"/>
              </a:spcBef>
              <a:spcAft>
                <a:spcPts val="0"/>
              </a:spcAft>
              <a:buNone/>
            </a:pPr>
            <a:r>
              <a:rPr lang="pl" sz="1500">
                <a:latin typeface="Calibri"/>
                <a:ea typeface="Calibri"/>
                <a:cs typeface="Calibri"/>
                <a:sym typeface="Calibri"/>
              </a:rPr>
              <a:t>- dodatki funkcyjne i za wysługę lat,</a:t>
            </a:r>
            <a:endParaRPr sz="1500">
              <a:latin typeface="Calibri"/>
              <a:ea typeface="Calibri"/>
              <a:cs typeface="Calibri"/>
              <a:sym typeface="Calibri"/>
            </a:endParaRPr>
          </a:p>
          <a:p>
            <a:pPr marL="0" lvl="0" indent="0" algn="l" rtl="0">
              <a:spcBef>
                <a:spcPts val="0"/>
              </a:spcBef>
              <a:spcAft>
                <a:spcPts val="0"/>
              </a:spcAft>
              <a:buNone/>
            </a:pPr>
            <a:r>
              <a:rPr lang="pl" sz="1500">
                <a:latin typeface="Calibri"/>
                <a:ea typeface="Calibri"/>
                <a:cs typeface="Calibri"/>
                <a:sym typeface="Calibri"/>
              </a:rPr>
              <a:t>- ekwiwalenty za niewykorzystany urlop. </a:t>
            </a:r>
            <a:endParaRPr sz="15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1000"/>
                                        <p:tgtEl>
                                          <p:spTgt spid="1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0"/>
                                        </p:tgtEl>
                                        <p:attrNameLst>
                                          <p:attrName>style.visibility</p:attrName>
                                        </p:attrNameLst>
                                      </p:cBhvr>
                                      <p:to>
                                        <p:strVal val="visible"/>
                                      </p:to>
                                    </p:set>
                                    <p:animEffect transition="in" filter="fade">
                                      <p:cBhvr>
                                        <p:cTn id="12" dur="10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19"/>
          <p:cNvSpPr txBox="1">
            <a:spLocks noGrp="1"/>
          </p:cNvSpPr>
          <p:nvPr>
            <p:ph type="title"/>
          </p:nvPr>
        </p:nvSpPr>
        <p:spPr>
          <a:xfrm>
            <a:off x="290550" y="266200"/>
            <a:ext cx="8034300" cy="1051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b="1"/>
              <a:t>Roczny limit wymiaru składek na ubezpieczenia emerytalne i rentowe</a:t>
            </a:r>
            <a:endParaRPr b="1"/>
          </a:p>
        </p:txBody>
      </p:sp>
      <p:sp>
        <p:nvSpPr>
          <p:cNvPr id="186" name="Google Shape;186;p19"/>
          <p:cNvSpPr txBox="1">
            <a:spLocks noGrp="1"/>
          </p:cNvSpPr>
          <p:nvPr>
            <p:ph type="body" idx="1"/>
          </p:nvPr>
        </p:nvSpPr>
        <p:spPr>
          <a:xfrm>
            <a:off x="185000" y="1298825"/>
            <a:ext cx="33138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solidFill>
                  <a:srgbClr val="000000"/>
                </a:solidFill>
                <a:latin typeface="Arial"/>
                <a:ea typeface="Arial"/>
                <a:cs typeface="Arial"/>
                <a:sym typeface="Arial"/>
              </a:rPr>
              <a:t>Roczna podstawa wymiaru składek na ubezpieczenia rentowe i emerytalne w danym roku kalendarzowym nie może być wyższa od kwoty odpowiadającej trzydziestokrotności prognozowanego przeciętnego wynagrodzenia miesięcznego w gospodarce narodowej na dany rok kalendarzowy.</a:t>
            </a:r>
            <a:endParaRPr sz="1600"/>
          </a:p>
        </p:txBody>
      </p:sp>
      <p:sp>
        <p:nvSpPr>
          <p:cNvPr id="187" name="Google Shape;187;p19"/>
          <p:cNvSpPr txBox="1"/>
          <p:nvPr/>
        </p:nvSpPr>
        <p:spPr>
          <a:xfrm>
            <a:off x="5409900" y="3746825"/>
            <a:ext cx="3496800" cy="11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b="1"/>
              <a:t>W 2020 r. obowiązuje roczne ograniczenie podstawy wymiaru składek na ubezpieczenia emerytalne i rentowe, w kwocie 156 810 zł. </a:t>
            </a:r>
            <a:endParaRPr sz="1700" b="1">
              <a:latin typeface="Calibri"/>
              <a:ea typeface="Calibri"/>
              <a:cs typeface="Calibri"/>
              <a:sym typeface="Calibri"/>
            </a:endParaRPr>
          </a:p>
        </p:txBody>
      </p:sp>
      <p:sp>
        <p:nvSpPr>
          <p:cNvPr id="188" name="Google Shape;188;p19"/>
          <p:cNvSpPr txBox="1"/>
          <p:nvPr/>
        </p:nvSpPr>
        <p:spPr>
          <a:xfrm>
            <a:off x="3641125" y="1462150"/>
            <a:ext cx="2886900" cy="131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Po przekroczeniu rocznego limitu nie są opłacane składki emerytalne i rentowe, pracodawca nalicza jedynie ubezpieczenie chorobowe, wypadkowe oraz zdrowotne.</a:t>
            </a:r>
            <a:endParaRPr>
              <a:latin typeface="Calibri"/>
              <a:ea typeface="Calibri"/>
              <a:cs typeface="Calibri"/>
              <a:sym typeface="Calibri"/>
            </a:endParaRPr>
          </a:p>
        </p:txBody>
      </p:sp>
      <p:sp>
        <p:nvSpPr>
          <p:cNvPr id="189" name="Google Shape;189;p19"/>
          <p:cNvSpPr txBox="1"/>
          <p:nvPr/>
        </p:nvSpPr>
        <p:spPr>
          <a:xfrm>
            <a:off x="3692000" y="2773450"/>
            <a:ext cx="1850100" cy="175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Obowiązek monitorowania, czy ubezpieczony nie przekroczył kwoty rocznej podstawy wymiaru składek, spoczywa na płatniku składek.</a:t>
            </a:r>
            <a:endParaRPr>
              <a:latin typeface="Calibri"/>
              <a:ea typeface="Calibri"/>
              <a:cs typeface="Calibri"/>
              <a:sym typeface="Calibri"/>
            </a:endParaRPr>
          </a:p>
        </p:txBody>
      </p:sp>
      <p:sp>
        <p:nvSpPr>
          <p:cNvPr id="190" name="Google Shape;190;p19"/>
          <p:cNvSpPr txBox="1"/>
          <p:nvPr/>
        </p:nvSpPr>
        <p:spPr>
          <a:xfrm>
            <a:off x="6761775" y="209400"/>
            <a:ext cx="2175300" cy="227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Do czasu osiągnięcia rocznej kwoty granicznej płatnik ma obowiązek naliczać i opłacać składki na ubezpieczenia emerytalne i rentowe do pełnej podstawy wymiaru. Po jej osiągnięciu nie są potrącane składki emerytalne i rentowe, nie nalicza się ich do końca danego roku kalendarzowego. Ponownie zacznie je naliczać dopiero od stycznia następnego roku kalendarzowego. </a:t>
            </a:r>
            <a:endParaRPr>
              <a:latin typeface="Calibri"/>
              <a:ea typeface="Calibri"/>
              <a:cs typeface="Calibri"/>
              <a:sym typeface="Calibri"/>
            </a:endParaRPr>
          </a:p>
        </p:txBody>
      </p:sp>
      <p:pic>
        <p:nvPicPr>
          <p:cNvPr id="191" name="Google Shape;191;p19"/>
          <p:cNvPicPr preferRelativeResize="0"/>
          <p:nvPr/>
        </p:nvPicPr>
        <p:blipFill>
          <a:blip r:embed="rId3">
            <a:alphaModFix/>
          </a:blip>
          <a:stretch>
            <a:fillRect/>
          </a:stretch>
        </p:blipFill>
        <p:spPr>
          <a:xfrm>
            <a:off x="507127" y="3420133"/>
            <a:ext cx="2991773" cy="172336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6"/>
                                        </p:tgtEl>
                                        <p:attrNameLst>
                                          <p:attrName>style.visibility</p:attrName>
                                        </p:attrNameLst>
                                      </p:cBhvr>
                                      <p:to>
                                        <p:strVal val="visible"/>
                                      </p:to>
                                    </p:set>
                                    <p:animEffect transition="in" filter="fade">
                                      <p:cBhvr>
                                        <p:cTn id="7" dur="1000"/>
                                        <p:tgtEl>
                                          <p:spTgt spid="18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8"/>
                                        </p:tgtEl>
                                        <p:attrNameLst>
                                          <p:attrName>style.visibility</p:attrName>
                                        </p:attrNameLst>
                                      </p:cBhvr>
                                      <p:to>
                                        <p:strVal val="visible"/>
                                      </p:to>
                                    </p:set>
                                    <p:animEffect transition="in" filter="fade">
                                      <p:cBhvr>
                                        <p:cTn id="12" dur="1000"/>
                                        <p:tgtEl>
                                          <p:spTgt spid="18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0"/>
                                        </p:tgtEl>
                                        <p:attrNameLst>
                                          <p:attrName>style.visibility</p:attrName>
                                        </p:attrNameLst>
                                      </p:cBhvr>
                                      <p:to>
                                        <p:strVal val="visible"/>
                                      </p:to>
                                    </p:set>
                                    <p:animEffect transition="in" filter="fade">
                                      <p:cBhvr>
                                        <p:cTn id="17" dur="1000"/>
                                        <p:tgtEl>
                                          <p:spTgt spid="19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9"/>
                                        </p:tgtEl>
                                        <p:attrNameLst>
                                          <p:attrName>style.visibility</p:attrName>
                                        </p:attrNameLst>
                                      </p:cBhvr>
                                      <p:to>
                                        <p:strVal val="visible"/>
                                      </p:to>
                                    </p:set>
                                    <p:animEffect transition="in" filter="fade">
                                      <p:cBhvr>
                                        <p:cTn id="22" dur="1000"/>
                                        <p:tgtEl>
                                          <p:spTgt spid="18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7"/>
                                        </p:tgtEl>
                                        <p:attrNameLst>
                                          <p:attrName>style.visibility</p:attrName>
                                        </p:attrNameLst>
                                      </p:cBhvr>
                                      <p:to>
                                        <p:strVal val="visible"/>
                                      </p:to>
                                    </p:set>
                                    <p:animEffect transition="in" filter="fade">
                                      <p:cBhvr>
                                        <p:cTn id="27" dur="10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0"/>
          <p:cNvSpPr txBox="1">
            <a:spLocks noGrp="1"/>
          </p:cNvSpPr>
          <p:nvPr>
            <p:ph type="body" idx="1"/>
          </p:nvPr>
        </p:nvSpPr>
        <p:spPr>
          <a:xfrm>
            <a:off x="493850" y="1451975"/>
            <a:ext cx="2394900" cy="244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Ubezpieczenie chorobowe to ubezpieczenie na wypadek choroby lub macierzyństwa. Składka na ubezpieczenie chorobowe finansowana przez osobę ubezpieczoną jest obowiązkowa lub dobrowolna.</a:t>
            </a:r>
            <a:endParaRPr sz="1400"/>
          </a:p>
        </p:txBody>
      </p:sp>
      <p:sp>
        <p:nvSpPr>
          <p:cNvPr id="197" name="Google Shape;197;p20"/>
          <p:cNvSpPr/>
          <p:nvPr/>
        </p:nvSpPr>
        <p:spPr>
          <a:xfrm>
            <a:off x="201000" y="412700"/>
            <a:ext cx="8742000" cy="1086000"/>
          </a:xfrm>
          <a:prstGeom prst="wave">
            <a:avLst>
              <a:gd name="adj1" fmla="val 12500"/>
              <a:gd name="adj2" fmla="val -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500" b="1"/>
              <a:t>   Składka </a:t>
            </a:r>
            <a:r>
              <a:rPr lang="pl" sz="2300" b="1"/>
              <a:t>chorobowa</a:t>
            </a:r>
            <a:endParaRPr sz="2300" b="1"/>
          </a:p>
        </p:txBody>
      </p:sp>
      <p:sp>
        <p:nvSpPr>
          <p:cNvPr id="198" name="Google Shape;198;p20"/>
          <p:cNvSpPr txBox="1"/>
          <p:nvPr/>
        </p:nvSpPr>
        <p:spPr>
          <a:xfrm>
            <a:off x="3163350" y="1545275"/>
            <a:ext cx="3496800" cy="186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Obowiązkowemu ubezpieczeniu chorobowemu podlegają m. in.:</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pracownicy zatrudnieni na umowę o pracę z wyłączeniem prokuratorów,</a:t>
            </a:r>
            <a:endParaRPr>
              <a:latin typeface="Calibri"/>
              <a:ea typeface="Calibri"/>
              <a:cs typeface="Calibri"/>
              <a:sym typeface="Calibri"/>
            </a:endParaRPr>
          </a:p>
          <a:p>
            <a:pPr marL="0" lvl="0" indent="0" algn="l" rtl="0">
              <a:spcBef>
                <a:spcPts val="0"/>
              </a:spcBef>
              <a:spcAft>
                <a:spcPts val="0"/>
              </a:spcAft>
              <a:buNone/>
            </a:pPr>
            <a:r>
              <a:rPr lang="pl">
                <a:latin typeface="Calibri"/>
                <a:ea typeface="Calibri"/>
                <a:cs typeface="Calibri"/>
                <a:sym typeface="Calibri"/>
              </a:rPr>
              <a:t>- członkowie rolniczych spółdzielni produkcyjnych i spółdzielni kółek rolniczych. </a:t>
            </a:r>
            <a:endParaRPr>
              <a:latin typeface="Calibri"/>
              <a:ea typeface="Calibri"/>
              <a:cs typeface="Calibri"/>
              <a:sym typeface="Calibri"/>
            </a:endParaRPr>
          </a:p>
        </p:txBody>
      </p:sp>
      <p:sp>
        <p:nvSpPr>
          <p:cNvPr id="199" name="Google Shape;199;p20"/>
          <p:cNvSpPr txBox="1"/>
          <p:nvPr/>
        </p:nvSpPr>
        <p:spPr>
          <a:xfrm>
            <a:off x="1601850" y="3452150"/>
            <a:ext cx="3324000" cy="128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Ubezpieczeni, dla których ubezpieczenie chorobowe ma charakter obowiązkowy, mają prawo do zasiłku chorobowego po upływie 30 dni nieprzerwanego ubezpieczenia. </a:t>
            </a:r>
            <a:endParaRPr>
              <a:latin typeface="Calibri"/>
              <a:ea typeface="Calibri"/>
              <a:cs typeface="Calibri"/>
              <a:sym typeface="Calibri"/>
            </a:endParaRPr>
          </a:p>
        </p:txBody>
      </p:sp>
      <p:sp>
        <p:nvSpPr>
          <p:cNvPr id="200" name="Google Shape;200;p20"/>
          <p:cNvSpPr txBox="1"/>
          <p:nvPr/>
        </p:nvSpPr>
        <p:spPr>
          <a:xfrm>
            <a:off x="6660150" y="1498700"/>
            <a:ext cx="2185500" cy="170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Przy ustalaniu podstawy wymiaru składki na ubezpieczenie chorobowe nie stosuje się rocznego limitu ograniczenia podstawy wymiaru składek emerytalno-rentowych.</a:t>
            </a:r>
            <a:endParaRPr>
              <a:latin typeface="Calibri"/>
              <a:ea typeface="Calibri"/>
              <a:cs typeface="Calibri"/>
              <a:sym typeface="Calibri"/>
            </a:endParaRPr>
          </a:p>
        </p:txBody>
      </p:sp>
      <p:pic>
        <p:nvPicPr>
          <p:cNvPr id="201" name="Google Shape;201;p20"/>
          <p:cNvPicPr preferRelativeResize="0"/>
          <p:nvPr/>
        </p:nvPicPr>
        <p:blipFill>
          <a:blip r:embed="rId3">
            <a:alphaModFix/>
          </a:blip>
          <a:stretch>
            <a:fillRect/>
          </a:stretch>
        </p:blipFill>
        <p:spPr>
          <a:xfrm>
            <a:off x="5501775" y="3106425"/>
            <a:ext cx="3642224" cy="204874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fade">
                                      <p:cBhvr>
                                        <p:cTn id="7" dur="1000"/>
                                        <p:tgtEl>
                                          <p:spTgt spid="19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8"/>
                                        </p:tgtEl>
                                        <p:attrNameLst>
                                          <p:attrName>style.visibility</p:attrName>
                                        </p:attrNameLst>
                                      </p:cBhvr>
                                      <p:to>
                                        <p:strVal val="visible"/>
                                      </p:to>
                                    </p:set>
                                    <p:animEffect transition="in" filter="fade">
                                      <p:cBhvr>
                                        <p:cTn id="12" dur="1000"/>
                                        <p:tgtEl>
                                          <p:spTgt spid="19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9"/>
                                        </p:tgtEl>
                                        <p:attrNameLst>
                                          <p:attrName>style.visibility</p:attrName>
                                        </p:attrNameLst>
                                      </p:cBhvr>
                                      <p:to>
                                        <p:strVal val="visible"/>
                                      </p:to>
                                    </p:set>
                                    <p:animEffect transition="in" filter="fade">
                                      <p:cBhvr>
                                        <p:cTn id="17" dur="1000"/>
                                        <p:tgtEl>
                                          <p:spTgt spid="19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0"/>
                                        </p:tgtEl>
                                        <p:attrNameLst>
                                          <p:attrName>style.visibility</p:attrName>
                                        </p:attrNameLst>
                                      </p:cBhvr>
                                      <p:to>
                                        <p:strVal val="visible"/>
                                      </p:to>
                                    </p:set>
                                    <p:animEffect transition="in" filter="fade">
                                      <p:cBhvr>
                                        <p:cTn id="22" dur="10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1"/>
          <p:cNvSpPr txBox="1">
            <a:spLocks noGrp="1"/>
          </p:cNvSpPr>
          <p:nvPr>
            <p:ph type="body" idx="1"/>
          </p:nvPr>
        </p:nvSpPr>
        <p:spPr>
          <a:xfrm>
            <a:off x="270225" y="1946600"/>
            <a:ext cx="2293500" cy="2185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l" sz="1400"/>
              <a:t>Wysokość stopy procentowej składki na ubezpieczenie wypadkowe płatnicy ustalają samodzielnie raz na cały rok składkowy, który obejmuje okres </a:t>
            </a:r>
            <a:r>
              <a:rPr lang="pl" sz="1400" b="1"/>
              <a:t>od 1 kwietnia danego roku do 31 marca następnego roku. </a:t>
            </a:r>
            <a:endParaRPr sz="1400" b="1"/>
          </a:p>
        </p:txBody>
      </p:sp>
      <p:sp>
        <p:nvSpPr>
          <p:cNvPr id="207" name="Google Shape;207;p21"/>
          <p:cNvSpPr/>
          <p:nvPr/>
        </p:nvSpPr>
        <p:spPr>
          <a:xfrm>
            <a:off x="201000" y="412700"/>
            <a:ext cx="8742000" cy="1086000"/>
          </a:xfrm>
          <a:prstGeom prst="wave">
            <a:avLst>
              <a:gd name="adj1" fmla="val 12500"/>
              <a:gd name="adj2" fmla="val -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 sz="2500" b="1"/>
              <a:t>   Składka </a:t>
            </a:r>
            <a:r>
              <a:rPr lang="pl" sz="2300" b="1"/>
              <a:t>wypadkowa</a:t>
            </a:r>
            <a:endParaRPr sz="2300" b="1"/>
          </a:p>
        </p:txBody>
      </p:sp>
      <p:sp>
        <p:nvSpPr>
          <p:cNvPr id="208" name="Google Shape;208;p21"/>
          <p:cNvSpPr txBox="1"/>
          <p:nvPr/>
        </p:nvSpPr>
        <p:spPr>
          <a:xfrm>
            <a:off x="2563713" y="1448550"/>
            <a:ext cx="2246400" cy="224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Dla płatników składek podlegających wpisowi do rejestru REGON, zgłaszających do ubezpieczenia wypadkowego nie więcej niż 9 osób, obowiązującą stopą procentową składki na ubezpieczenie wypadkowe jest 50% najwyższej stopy procentowej ustalonej na dany rok składkowy dla grupy działalności, czyli 1,67%. </a:t>
            </a:r>
            <a:endParaRPr>
              <a:latin typeface="Calibri"/>
              <a:ea typeface="Calibri"/>
              <a:cs typeface="Calibri"/>
              <a:sym typeface="Calibri"/>
            </a:endParaRPr>
          </a:p>
        </p:txBody>
      </p:sp>
      <p:sp>
        <p:nvSpPr>
          <p:cNvPr id="209" name="Google Shape;209;p21"/>
          <p:cNvSpPr txBox="1"/>
          <p:nvPr/>
        </p:nvSpPr>
        <p:spPr>
          <a:xfrm>
            <a:off x="5628975" y="2637200"/>
            <a:ext cx="2785200" cy="168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Wysokość stopy procentowej składki wypadkowej płatnicy, o których mowa, ustalają w oparciu o tabelę. </a:t>
            </a:r>
            <a:endParaRPr>
              <a:latin typeface="Calibri"/>
              <a:ea typeface="Calibri"/>
              <a:cs typeface="Calibri"/>
              <a:sym typeface="Calibri"/>
            </a:endParaRPr>
          </a:p>
        </p:txBody>
      </p:sp>
      <p:sp>
        <p:nvSpPr>
          <p:cNvPr id="210" name="Google Shape;210;p21"/>
          <p:cNvSpPr txBox="1"/>
          <p:nvPr/>
        </p:nvSpPr>
        <p:spPr>
          <a:xfrm>
            <a:off x="5056725" y="3694950"/>
            <a:ext cx="3716400" cy="179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Należy z niej odczytać wysokość stopy procentowej składki odpowiadającej grupie działalności, do której dany płatnik został zakwalifikowany według kodu Polskiej Klasyfikacji Działalności (PKD) na poziomie sekcji. </a:t>
            </a:r>
            <a:endParaRPr>
              <a:latin typeface="Calibri"/>
              <a:ea typeface="Calibri"/>
              <a:cs typeface="Calibri"/>
              <a:sym typeface="Calibri"/>
            </a:endParaRPr>
          </a:p>
        </p:txBody>
      </p:sp>
      <p:pic>
        <p:nvPicPr>
          <p:cNvPr id="211" name="Google Shape;211;p21"/>
          <p:cNvPicPr preferRelativeResize="0"/>
          <p:nvPr/>
        </p:nvPicPr>
        <p:blipFill>
          <a:blip r:embed="rId3">
            <a:alphaModFix/>
          </a:blip>
          <a:stretch>
            <a:fillRect/>
          </a:stretch>
        </p:blipFill>
        <p:spPr>
          <a:xfrm>
            <a:off x="-3" y="0"/>
            <a:ext cx="5108805" cy="5143500"/>
          </a:xfrm>
          <a:prstGeom prst="rect">
            <a:avLst/>
          </a:prstGeom>
          <a:noFill/>
          <a:ln>
            <a:noFill/>
          </a:ln>
        </p:spPr>
      </p:pic>
      <p:sp>
        <p:nvSpPr>
          <p:cNvPr id="212" name="Google Shape;212;p21"/>
          <p:cNvSpPr txBox="1"/>
          <p:nvPr/>
        </p:nvSpPr>
        <p:spPr>
          <a:xfrm>
            <a:off x="5415675" y="1498700"/>
            <a:ext cx="2998500" cy="43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
                <a:latin typeface="Calibri"/>
                <a:ea typeface="Calibri"/>
                <a:cs typeface="Calibri"/>
                <a:sym typeface="Calibri"/>
              </a:rPr>
              <a:t>Podstawa wymiaru składki na ubezpieczenie wypadkowe jest równa podstawie wymiaru składek na ubezpieczenie emerytalne i rentowe. </a:t>
            </a:r>
            <a:endParaRPr>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8"/>
                                        </p:tgtEl>
                                        <p:attrNameLst>
                                          <p:attrName>style.visibility</p:attrName>
                                        </p:attrNameLst>
                                      </p:cBhvr>
                                      <p:to>
                                        <p:strVal val="visible"/>
                                      </p:to>
                                    </p:set>
                                    <p:animEffect transition="in" filter="fade">
                                      <p:cBhvr>
                                        <p:cTn id="12" dur="1000"/>
                                        <p:tgtEl>
                                          <p:spTgt spid="20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2"/>
                                        </p:tgtEl>
                                        <p:attrNameLst>
                                          <p:attrName>style.visibility</p:attrName>
                                        </p:attrNameLst>
                                      </p:cBhvr>
                                      <p:to>
                                        <p:strVal val="visible"/>
                                      </p:to>
                                    </p:set>
                                    <p:animEffect transition="in" filter="fade">
                                      <p:cBhvr>
                                        <p:cTn id="17" dur="1000"/>
                                        <p:tgtEl>
                                          <p:spTgt spid="2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9"/>
                                        </p:tgtEl>
                                        <p:attrNameLst>
                                          <p:attrName>style.visibility</p:attrName>
                                        </p:attrNameLst>
                                      </p:cBhvr>
                                      <p:to>
                                        <p:strVal val="visible"/>
                                      </p:to>
                                    </p:set>
                                    <p:animEffect transition="in" filter="fade">
                                      <p:cBhvr>
                                        <p:cTn id="22" dur="1000"/>
                                        <p:tgtEl>
                                          <p:spTgt spid="20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0"/>
                                        </p:tgtEl>
                                        <p:attrNameLst>
                                          <p:attrName>style.visibility</p:attrName>
                                        </p:attrNameLst>
                                      </p:cBhvr>
                                      <p:to>
                                        <p:strVal val="visible"/>
                                      </p:to>
                                    </p:set>
                                    <p:animEffect transition="in" filter="fade">
                                      <p:cBhvr>
                                        <p:cTn id="27" dur="1000"/>
                                        <p:tgtEl>
                                          <p:spTgt spid="2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1"/>
                                        </p:tgtEl>
                                        <p:attrNameLst>
                                          <p:attrName>style.visibility</p:attrName>
                                        </p:attrNameLst>
                                      </p:cBhvr>
                                      <p:to>
                                        <p:strVal val="visible"/>
                                      </p:to>
                                    </p:set>
                                    <p:animEffect transition="in" filter="fade">
                                      <p:cBhvr>
                                        <p:cTn id="32" dur="10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2749</Words>
  <PresentationFormat>Pokaz na ekranie (16:9)</PresentationFormat>
  <Paragraphs>174</Paragraphs>
  <Slides>31</Slides>
  <Notes>31</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31</vt:i4>
      </vt:variant>
    </vt:vector>
  </HeadingPairs>
  <TitlesOfParts>
    <vt:vector size="35" baseType="lpstr">
      <vt:lpstr>Arial</vt:lpstr>
      <vt:lpstr>Nunito</vt:lpstr>
      <vt:lpstr>Calibri</vt:lpstr>
      <vt:lpstr>Shift</vt:lpstr>
      <vt:lpstr>Składki na  ubezpieczenia społeczne</vt:lpstr>
      <vt:lpstr>Slajd 2</vt:lpstr>
      <vt:lpstr>Slajd 3</vt:lpstr>
      <vt:lpstr>Slajd 4</vt:lpstr>
      <vt:lpstr>Slajd 5</vt:lpstr>
      <vt:lpstr>Przychód</vt:lpstr>
      <vt:lpstr>Roczny limit wymiaru składek na ubezpieczenia emerytalne i rentowe</vt:lpstr>
      <vt:lpstr>Slajd 8</vt:lpstr>
      <vt:lpstr>Slajd 9</vt:lpstr>
      <vt:lpstr>Slajd 10</vt:lpstr>
      <vt:lpstr>Jaka jest podstawa ubezpieczenia zdrowotnego?</vt:lpstr>
      <vt:lpstr>Od czego składka zdrowotna podlega odliczeniu ? </vt:lpstr>
      <vt:lpstr>Składki na Fundusze</vt:lpstr>
      <vt:lpstr>Slajd 14</vt:lpstr>
      <vt:lpstr>Slajd 15</vt:lpstr>
      <vt:lpstr>Kto jest zwolniony z opłacania składek na Fundusz Pracy?</vt:lpstr>
      <vt:lpstr>Slajd 17</vt:lpstr>
      <vt:lpstr>Slajd 18</vt:lpstr>
      <vt:lpstr>Kto jest zwolniony ze składek na FGŚP?</vt:lpstr>
      <vt:lpstr>Slajd 20</vt:lpstr>
      <vt:lpstr>Terminy opłacania składek do ZUS</vt:lpstr>
      <vt:lpstr>Ekwiwalenty</vt:lpstr>
      <vt:lpstr>Podział ekwiwalentów:</vt:lpstr>
      <vt:lpstr>Slajd 24</vt:lpstr>
      <vt:lpstr>Współczynnik urlopowy</vt:lpstr>
      <vt:lpstr>Podstawa ekwiwalentu</vt:lpstr>
      <vt:lpstr>Składniki wynagrodzenia za okresy dłuższe niż 1 miesiąc:</vt:lpstr>
      <vt:lpstr>Ekwiwalent za niewykorzystany przez pracownika urlop oblicza się:</vt:lpstr>
      <vt:lpstr>Ekwiwalent  za urlop z uwzględnieniem zmiennych składników wynagrodzenia:</vt:lpstr>
      <vt:lpstr>Slajd 30</vt:lpstr>
      <vt:lpstr>Dziękuję za uwagę!</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Składki na  ubezpieczenia społeczne</dc:title>
  <dc:creator>admin</dc:creator>
  <cp:lastModifiedBy>admin</cp:lastModifiedBy>
  <cp:revision>1</cp:revision>
  <dcterms:modified xsi:type="dcterms:W3CDTF">2022-06-22T07:23:35Z</dcterms:modified>
</cp:coreProperties>
</file>